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4"/>
  </p:sldMasterIdLst>
  <p:notesMasterIdLst>
    <p:notesMasterId r:id="rId34"/>
  </p:notesMasterIdLst>
  <p:handoutMasterIdLst>
    <p:handoutMasterId r:id="rId35"/>
  </p:handoutMasterIdLst>
  <p:sldIdLst>
    <p:sldId id="548" r:id="rId5"/>
    <p:sldId id="484" r:id="rId6"/>
    <p:sldId id="390" r:id="rId7"/>
    <p:sldId id="381" r:id="rId8"/>
    <p:sldId id="407" r:id="rId9"/>
    <p:sldId id="391" r:id="rId10"/>
    <p:sldId id="382" r:id="rId11"/>
    <p:sldId id="550" r:id="rId12"/>
    <p:sldId id="551" r:id="rId13"/>
    <p:sldId id="552" r:id="rId14"/>
    <p:sldId id="388" r:id="rId15"/>
    <p:sldId id="383" r:id="rId16"/>
    <p:sldId id="394" r:id="rId17"/>
    <p:sldId id="395" r:id="rId18"/>
    <p:sldId id="556" r:id="rId19"/>
    <p:sldId id="553" r:id="rId20"/>
    <p:sldId id="566" r:id="rId21"/>
    <p:sldId id="563" r:id="rId22"/>
    <p:sldId id="582" r:id="rId23"/>
    <p:sldId id="567" r:id="rId24"/>
    <p:sldId id="405" r:id="rId25"/>
    <p:sldId id="358" r:id="rId26"/>
    <p:sldId id="578" r:id="rId27"/>
    <p:sldId id="571" r:id="rId28"/>
    <p:sldId id="397" r:id="rId29"/>
    <p:sldId id="583" r:id="rId30"/>
    <p:sldId id="560" r:id="rId31"/>
    <p:sldId id="584" r:id="rId32"/>
    <p:sldId id="442" r:id="rId33"/>
  </p:sldIdLst>
  <p:sldSz cx="9144000" cy="5143500" type="screen16x9"/>
  <p:notesSz cx="6670675" cy="9777413"/>
  <p:defaultTextStyle>
    <a:defPPr>
      <a:defRPr lang="en-GB"/>
    </a:defPPr>
    <a:lvl1pPr marL="0" indent="0" algn="l" rtl="0" eaLnBrk="1" fontAlgn="base" hangingPunct="1">
      <a:spcBef>
        <a:spcPct val="0"/>
      </a:spcBef>
      <a:spcAft>
        <a:spcPts val="6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800">
        <a:solidFill>
          <a:schemeClr val="tx1"/>
        </a:solidFill>
        <a:latin typeface="+mn-lt"/>
        <a:ea typeface="+mn-ea"/>
      </a:defRPr>
    </a:lvl2pPr>
    <a:lvl3pPr marL="27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3pPr>
    <a:lvl4pPr marL="54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4pPr>
    <a:lvl5pPr marL="810000" indent="-270000" algn="l" rtl="0" eaLnBrk="1" fontAlgn="base" hangingPunct="1">
      <a:spcBef>
        <a:spcPct val="0"/>
      </a:spcBef>
      <a:spcAft>
        <a:spcPts val="600"/>
      </a:spcAft>
      <a:buClr>
        <a:schemeClr val="accent1"/>
      </a:buClr>
      <a:buFont typeface="Arial" panose="020B0604020202020204" pitchFamily="34" charset="0"/>
      <a:buChar char="◦"/>
      <a:defRPr sz="1800">
        <a:solidFill>
          <a:schemeClr val="tx1"/>
        </a:solidFill>
        <a:latin typeface="+mn-lt"/>
        <a:ea typeface="+mn-ea"/>
      </a:defRPr>
    </a:lvl5pPr>
    <a:lvl6pPr marL="0" indent="-270000" algn="l" rtl="0" eaLnBrk="1" fontAlgn="base" hangingPunct="1">
      <a:spcBef>
        <a:spcPct val="0"/>
      </a:spcBef>
      <a:spcAft>
        <a:spcPts val="600"/>
      </a:spcAft>
      <a:buClr>
        <a:schemeClr val="accent1"/>
      </a:buClr>
      <a:buFont typeface="+mj-lt"/>
      <a:buAutoNum type="arabicPeriod"/>
      <a:defRPr sz="1800">
        <a:solidFill>
          <a:schemeClr val="tx1"/>
        </a:solidFill>
        <a:latin typeface="+mn-lt"/>
        <a:ea typeface="+mn-ea"/>
      </a:defRPr>
    </a:lvl6pPr>
    <a:lvl7pPr marL="540000" indent="-270000" algn="l" rtl="0" eaLnBrk="1" fontAlgn="base" hangingPunct="1">
      <a:spcBef>
        <a:spcPct val="0"/>
      </a:spcBef>
      <a:spcAft>
        <a:spcPts val="600"/>
      </a:spcAft>
      <a:buClr>
        <a:schemeClr val="accent1"/>
      </a:buClr>
      <a:buFont typeface="+mj-lt"/>
      <a:buAutoNum type="alphaLcPeriod"/>
      <a:defRPr sz="1800">
        <a:solidFill>
          <a:schemeClr val="tx1"/>
        </a:solidFill>
        <a:latin typeface="+mn-lt"/>
        <a:ea typeface="+mn-ea"/>
      </a:defRPr>
    </a:lvl7pPr>
    <a:lvl8pPr marL="810000" indent="-270000" algn="l" rtl="0" eaLnBrk="1" fontAlgn="base" hangingPunct="1">
      <a:spcBef>
        <a:spcPct val="0"/>
      </a:spcBef>
      <a:spcAft>
        <a:spcPts val="600"/>
      </a:spcAft>
      <a:buClr>
        <a:schemeClr val="accent1"/>
      </a:buClr>
      <a:buFont typeface="+mj-lt"/>
      <a:buAutoNum type="romanLcPeriod"/>
      <a:defRPr sz="18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2400">
        <a:solidFill>
          <a:schemeClr val="accent2"/>
        </a:solidFill>
        <a:latin typeface="+mn-lt"/>
        <a:ea typeface="+mn-ea"/>
      </a:defRPr>
    </a:lvl9pPr>
  </p:defaultTextStyle>
  <p:extLst>
    <p:ext uri="{EFAFB233-063F-42B5-8137-9DF3F51BA10A}">
      <p15:sldGuideLst xmlns:p15="http://schemas.microsoft.com/office/powerpoint/2012/main">
        <p15:guide id="1" orient="horz" pos="962" userDrawn="1">
          <p15:clr>
            <a:srgbClr val="A4A3A4"/>
          </p15:clr>
        </p15:guide>
        <p15:guide id="2" pos="748" userDrawn="1">
          <p15:clr>
            <a:srgbClr val="A4A3A4"/>
          </p15:clr>
        </p15:guide>
        <p15:guide id="3" orient="horz" pos="225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rah McGugan" initials="ZM" lastIdx="2" clrIdx="0"/>
  <p:cmAuthor id="2" name="Lisa Horrocks" initials="LH" lastIdx="127" clrIdx="1">
    <p:extLst>
      <p:ext uri="{19B8F6BF-5375-455C-9EA6-DF929625EA0E}">
        <p15:presenceInfo xmlns:p15="http://schemas.microsoft.com/office/powerpoint/2012/main" userId="S::Lisa.Horrocks@arup.com::2cebea61-003d-41c3-9c7c-26456f058155" providerId="AD"/>
      </p:ext>
    </p:extLst>
  </p:cmAuthor>
  <p:cmAuthor id="3" name="Clare Perryman" initials="CP" lastIdx="18" clrIdx="2">
    <p:extLst>
      <p:ext uri="{19B8F6BF-5375-455C-9EA6-DF929625EA0E}">
        <p15:presenceInfo xmlns:p15="http://schemas.microsoft.com/office/powerpoint/2012/main" userId="S::Clare.Perryman@arup.com::45996fca-91a7-42e4-82c0-e4e0db71a291" providerId="AD"/>
      </p:ext>
    </p:extLst>
  </p:cmAuthor>
  <p:cmAuthor id="4" name="Juliet Mian" initials="JM" lastIdx="27" clrIdx="3">
    <p:extLst>
      <p:ext uri="{19B8F6BF-5375-455C-9EA6-DF929625EA0E}">
        <p15:presenceInfo xmlns:p15="http://schemas.microsoft.com/office/powerpoint/2012/main" userId="S::Juliet.Mian@arup.com::de53d1bb-01d4-4c0c-a3b7-e50034db2b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F0"/>
    <a:srgbClr val="767678"/>
    <a:srgbClr val="646467"/>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815E6F-3CB6-4A52-9EF7-33216DEFC5BC}" v="10" dt="2022-09-28T18:04:55.018"/>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20" autoAdjust="0"/>
  </p:normalViewPr>
  <p:slideViewPr>
    <p:cSldViewPr snapToGrid="0">
      <p:cViewPr varScale="1">
        <p:scale>
          <a:sx n="75" d="100"/>
          <a:sy n="75" d="100"/>
        </p:scale>
        <p:origin x="1020" y="44"/>
      </p:cViewPr>
      <p:guideLst>
        <p:guide orient="horz" pos="962"/>
        <p:guide pos="748"/>
        <p:guide orient="horz" pos="2255"/>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1" y="1"/>
            <a:ext cx="2890916" cy="4882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pitchFamily="-105" charset="-128"/>
                <a:cs typeface="+mn-cs"/>
              </a:defRPr>
            </a:lvl1pPr>
          </a:lstStyle>
          <a:p>
            <a:pPr>
              <a:defRPr/>
            </a:pPr>
            <a:endParaRPr lang="en-US"/>
          </a:p>
        </p:txBody>
      </p:sp>
      <p:sp>
        <p:nvSpPr>
          <p:cNvPr id="9219" name="Rectangle 1027"/>
          <p:cNvSpPr>
            <a:spLocks noGrp="1" noChangeArrowheads="1"/>
          </p:cNvSpPr>
          <p:nvPr>
            <p:ph type="dt" sz="quarter" idx="1"/>
          </p:nvPr>
        </p:nvSpPr>
        <p:spPr bwMode="auto">
          <a:xfrm>
            <a:off x="3779761" y="1"/>
            <a:ext cx="2890915" cy="4882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pitchFamily="-105" charset="-128"/>
                <a:cs typeface="+mn-cs"/>
              </a:defRPr>
            </a:lvl1pPr>
          </a:lstStyle>
          <a:p>
            <a:pPr>
              <a:defRPr/>
            </a:pPr>
            <a:fld id="{D8211FFE-B3EB-1B4F-A849-3CF65CAE83E6}" type="datetime1">
              <a:rPr lang="en-GB" smtClean="0"/>
              <a:t>28/09/2022</a:t>
            </a:fld>
            <a:endParaRPr lang="en-US"/>
          </a:p>
        </p:txBody>
      </p:sp>
      <p:sp>
        <p:nvSpPr>
          <p:cNvPr id="9220" name="Rectangle 1028"/>
          <p:cNvSpPr>
            <a:spLocks noGrp="1" noChangeArrowheads="1"/>
          </p:cNvSpPr>
          <p:nvPr>
            <p:ph type="ftr" sz="quarter" idx="2"/>
          </p:nvPr>
        </p:nvSpPr>
        <p:spPr bwMode="auto">
          <a:xfrm>
            <a:off x="1" y="9289191"/>
            <a:ext cx="2890916" cy="48822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pitchFamily="-105" charset="-128"/>
                <a:cs typeface="+mn-cs"/>
              </a:defRPr>
            </a:lvl1pPr>
          </a:lstStyle>
          <a:p>
            <a:pPr>
              <a:defRPr/>
            </a:pPr>
            <a:endParaRPr lang="en-US"/>
          </a:p>
        </p:txBody>
      </p:sp>
      <p:sp>
        <p:nvSpPr>
          <p:cNvPr id="9221" name="Rectangle 1029"/>
          <p:cNvSpPr>
            <a:spLocks noGrp="1" noChangeArrowheads="1"/>
          </p:cNvSpPr>
          <p:nvPr>
            <p:ph type="sldNum" sz="quarter" idx="3"/>
          </p:nvPr>
        </p:nvSpPr>
        <p:spPr bwMode="auto">
          <a:xfrm>
            <a:off x="3779761" y="9289191"/>
            <a:ext cx="2890915" cy="48822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105" charset="-128"/>
                <a:cs typeface="+mn-cs"/>
              </a:defRPr>
            </a:lvl1pPr>
          </a:lstStyle>
          <a:p>
            <a:pPr>
              <a:defRPr/>
            </a:pPr>
            <a:fld id="{350ECF5C-888C-41F6-A366-B80CE9FF0D57}" type="slidenum">
              <a:rPr lang="en-GB"/>
              <a:pPr>
                <a:defRPr/>
              </a:pPr>
              <a:t>‹#›</a:t>
            </a:fld>
            <a:endParaRPr lang="en-GB"/>
          </a:p>
        </p:txBody>
      </p:sp>
    </p:spTree>
    <p:extLst>
      <p:ext uri="{BB962C8B-B14F-4D97-AF65-F5344CB8AC3E}">
        <p14:creationId xmlns:p14="http://schemas.microsoft.com/office/powerpoint/2010/main" val="681178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1" y="1"/>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GB"/>
          </a:p>
        </p:txBody>
      </p:sp>
      <p:sp>
        <p:nvSpPr>
          <p:cNvPr id="108547" name="Rectangle 3"/>
          <p:cNvSpPr>
            <a:spLocks noGrp="1" noChangeArrowheads="1"/>
          </p:cNvSpPr>
          <p:nvPr>
            <p:ph type="dt" idx="1"/>
          </p:nvPr>
        </p:nvSpPr>
        <p:spPr bwMode="auto">
          <a:xfrm>
            <a:off x="3778312" y="1"/>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C31C4EFE-BC34-5643-BA96-233A28E9007A}" type="datetime1">
              <a:rPr lang="en-GB" smtClean="0"/>
              <a:t>28/09/2022</a:t>
            </a:fld>
            <a:endParaRPr lang="en-GB"/>
          </a:p>
        </p:txBody>
      </p:sp>
      <p:sp>
        <p:nvSpPr>
          <p:cNvPr id="108548" name="Rectangle 4"/>
          <p:cNvSpPr>
            <a:spLocks noGrp="1" noRot="1" noChangeAspect="1" noChangeArrowheads="1" noTextEdit="1"/>
          </p:cNvSpPr>
          <p:nvPr>
            <p:ph type="sldImg" idx="2"/>
          </p:nvPr>
        </p:nvSpPr>
        <p:spPr bwMode="auto">
          <a:xfrm>
            <a:off x="77788" y="733425"/>
            <a:ext cx="6515100" cy="36655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8549" name="Rectangle 5"/>
          <p:cNvSpPr>
            <a:spLocks noGrp="1" noChangeArrowheads="1"/>
          </p:cNvSpPr>
          <p:nvPr>
            <p:ph type="body" sz="quarter" idx="3"/>
          </p:nvPr>
        </p:nvSpPr>
        <p:spPr bwMode="auto">
          <a:xfrm>
            <a:off x="667358" y="4644596"/>
            <a:ext cx="5335961" cy="439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8550" name="Rectangle 6"/>
          <p:cNvSpPr>
            <a:spLocks noGrp="1" noChangeArrowheads="1"/>
          </p:cNvSpPr>
          <p:nvPr>
            <p:ph type="ftr" sz="quarter" idx="4"/>
          </p:nvPr>
        </p:nvSpPr>
        <p:spPr bwMode="auto">
          <a:xfrm>
            <a:off x="1" y="9287575"/>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GB"/>
          </a:p>
        </p:txBody>
      </p:sp>
      <p:sp>
        <p:nvSpPr>
          <p:cNvPr id="108551" name="Rectangle 7"/>
          <p:cNvSpPr>
            <a:spLocks noGrp="1" noChangeArrowheads="1"/>
          </p:cNvSpPr>
          <p:nvPr>
            <p:ph type="sldNum" sz="quarter" idx="5"/>
          </p:nvPr>
        </p:nvSpPr>
        <p:spPr bwMode="auto">
          <a:xfrm>
            <a:off x="3778312" y="9287575"/>
            <a:ext cx="2890916" cy="48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D779895-3E67-4CB8-BE0C-23F3FD5FF7F3}" type="slidenum">
              <a:rPr lang="en-GB"/>
              <a:pPr/>
              <a:t>‹#›</a:t>
            </a:fld>
            <a:endParaRPr lang="en-GB"/>
          </a:p>
        </p:txBody>
      </p:sp>
    </p:spTree>
    <p:extLst>
      <p:ext uri="{BB962C8B-B14F-4D97-AF65-F5344CB8AC3E}">
        <p14:creationId xmlns:p14="http://schemas.microsoft.com/office/powerpoint/2010/main" val="168861629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600" kern="1200">
        <a:solidFill>
          <a:schemeClr val="tx1"/>
        </a:solidFill>
        <a:latin typeface="Arial" charset="0"/>
        <a:ea typeface="+mn-ea"/>
        <a:cs typeface="+mn-cs"/>
      </a:defRPr>
    </a:lvl1pPr>
    <a:lvl2pPr marL="609539" algn="l" rtl="0" fontAlgn="base">
      <a:spcBef>
        <a:spcPct val="30000"/>
      </a:spcBef>
      <a:spcAft>
        <a:spcPct val="0"/>
      </a:spcAft>
      <a:defRPr sz="1600" kern="1200">
        <a:solidFill>
          <a:schemeClr val="tx1"/>
        </a:solidFill>
        <a:latin typeface="Arial" charset="0"/>
        <a:ea typeface="+mn-ea"/>
        <a:cs typeface="+mn-cs"/>
      </a:defRPr>
    </a:lvl2pPr>
    <a:lvl3pPr marL="1219080" algn="l" rtl="0" fontAlgn="base">
      <a:spcBef>
        <a:spcPct val="30000"/>
      </a:spcBef>
      <a:spcAft>
        <a:spcPct val="0"/>
      </a:spcAft>
      <a:defRPr sz="1600" kern="1200">
        <a:solidFill>
          <a:schemeClr val="tx1"/>
        </a:solidFill>
        <a:latin typeface="Arial" charset="0"/>
        <a:ea typeface="+mn-ea"/>
        <a:cs typeface="+mn-cs"/>
      </a:defRPr>
    </a:lvl3pPr>
    <a:lvl4pPr marL="1828618" algn="l" rtl="0" fontAlgn="base">
      <a:spcBef>
        <a:spcPct val="30000"/>
      </a:spcBef>
      <a:spcAft>
        <a:spcPct val="0"/>
      </a:spcAft>
      <a:defRPr sz="1600" kern="1200">
        <a:solidFill>
          <a:schemeClr val="tx1"/>
        </a:solidFill>
        <a:latin typeface="Arial" charset="0"/>
        <a:ea typeface="+mn-ea"/>
        <a:cs typeface="+mn-cs"/>
      </a:defRPr>
    </a:lvl4pPr>
    <a:lvl5pPr marL="2438158" algn="l" rtl="0" fontAlgn="base">
      <a:spcBef>
        <a:spcPct val="30000"/>
      </a:spcBef>
      <a:spcAft>
        <a:spcPct val="0"/>
      </a:spcAft>
      <a:defRPr sz="1600" kern="1200">
        <a:solidFill>
          <a:schemeClr val="tx1"/>
        </a:solidFill>
        <a:latin typeface="Arial" charset="0"/>
        <a:ea typeface="+mn-ea"/>
        <a:cs typeface="+mn-cs"/>
      </a:defRPr>
    </a:lvl5pPr>
    <a:lvl6pPr marL="3047696" algn="l" defTabSz="1219080" rtl="0" eaLnBrk="1" latinLnBrk="0" hangingPunct="1">
      <a:defRPr sz="1600" kern="1200">
        <a:solidFill>
          <a:schemeClr val="tx1"/>
        </a:solidFill>
        <a:latin typeface="+mn-lt"/>
        <a:ea typeface="+mn-ea"/>
        <a:cs typeface="+mn-cs"/>
      </a:defRPr>
    </a:lvl6pPr>
    <a:lvl7pPr marL="3657235" algn="l" defTabSz="1219080" rtl="0" eaLnBrk="1" latinLnBrk="0" hangingPunct="1">
      <a:defRPr sz="1600" kern="1200">
        <a:solidFill>
          <a:schemeClr val="tx1"/>
        </a:solidFill>
        <a:latin typeface="+mn-lt"/>
        <a:ea typeface="+mn-ea"/>
        <a:cs typeface="+mn-cs"/>
      </a:defRPr>
    </a:lvl7pPr>
    <a:lvl8pPr marL="4266773" algn="l" defTabSz="1219080" rtl="0" eaLnBrk="1" latinLnBrk="0" hangingPunct="1">
      <a:defRPr sz="1600" kern="1200">
        <a:solidFill>
          <a:schemeClr val="tx1"/>
        </a:solidFill>
        <a:latin typeface="+mn-lt"/>
        <a:ea typeface="+mn-ea"/>
        <a:cs typeface="+mn-cs"/>
      </a:defRPr>
    </a:lvl8pPr>
    <a:lvl9pPr marL="4876313" algn="l" defTabSz="121908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600" dirty="0">
                <a:solidFill>
                  <a:srgbClr val="0073CD"/>
                </a:solidFill>
              </a:rPr>
              <a:t>Broader context for the project includes:</a:t>
            </a:r>
          </a:p>
          <a:p>
            <a:pPr marL="0" indent="0">
              <a:buFont typeface="Arial" panose="020B0604020202020204" pitchFamily="34" charset="0"/>
              <a:buNone/>
            </a:pPr>
            <a:endParaRPr lang="en-GB" sz="1600" dirty="0">
              <a:solidFill>
                <a:srgbClr val="0073CD"/>
              </a:solidFill>
            </a:endParaRPr>
          </a:p>
          <a:p>
            <a:pPr marL="146607" indent="-146607">
              <a:buFont typeface="Arial" panose="020B0604020202020204" pitchFamily="34" charset="0"/>
              <a:buChar char="•"/>
            </a:pPr>
            <a:r>
              <a:rPr lang="en-GB" sz="1600" dirty="0">
                <a:solidFill>
                  <a:srgbClr val="0073CD"/>
                </a:solidFill>
              </a:rPr>
              <a:t>National Grid’s observations of the changing weather and experience of physical climate impacts, such as increased intensity and frequency of storms on the US East Coast</a:t>
            </a:r>
          </a:p>
          <a:p>
            <a:pPr marL="146607" indent="-146607">
              <a:buFont typeface="Arial" panose="020B0604020202020204" pitchFamily="34" charset="0"/>
              <a:buChar char="•"/>
            </a:pPr>
            <a:r>
              <a:rPr lang="en-GB" sz="1600" dirty="0">
                <a:solidFill>
                  <a:srgbClr val="0073CD"/>
                </a:solidFill>
              </a:rPr>
              <a:t>Recognition of a requirement to implement a pro-active approach to the management of climate risks</a:t>
            </a:r>
          </a:p>
          <a:p>
            <a:pPr marL="146607" indent="-146607">
              <a:buFont typeface="Arial" panose="020B0604020202020204" pitchFamily="34" charset="0"/>
              <a:buChar char="•"/>
            </a:pPr>
            <a:r>
              <a:rPr lang="en-GB" sz="1600" dirty="0">
                <a:solidFill>
                  <a:srgbClr val="0073CD"/>
                </a:solidFill>
              </a:rPr>
              <a:t>More widespread disclosure of climate risks within the energy sector </a:t>
            </a:r>
          </a:p>
          <a:p>
            <a:pPr marL="146607" indent="-146607">
              <a:buFont typeface="Arial" panose="020B0604020202020204" pitchFamily="34" charset="0"/>
              <a:buChar char="•"/>
            </a:pPr>
            <a:r>
              <a:rPr lang="en-GB" sz="1600" dirty="0">
                <a:solidFill>
                  <a:srgbClr val="0073CD"/>
                </a:solidFill>
              </a:rPr>
              <a:t>Increasing requirement from regulators to address climate risk assessment and adaptation planning requirements, such as COMAH and Ofgem</a:t>
            </a:r>
          </a:p>
          <a:p>
            <a:pPr marL="146607" indent="-146607">
              <a:buFont typeface="Arial" panose="020B0604020202020204" pitchFamily="34" charset="0"/>
              <a:buChar char="•"/>
            </a:pPr>
            <a:r>
              <a:rPr lang="en-GB" sz="1600" dirty="0">
                <a:solidFill>
                  <a:srgbClr val="0073CD"/>
                </a:solidFill>
              </a:rPr>
              <a:t>Growing interest from investors for more information about the risk of stranded assets (from all causes) and TCFD recommendations generally</a:t>
            </a:r>
          </a:p>
          <a:p>
            <a:pPr marL="146607" indent="-146607">
              <a:buFont typeface="Arial" panose="020B0604020202020204" pitchFamily="34" charset="0"/>
              <a:buChar char="•"/>
            </a:pPr>
            <a:r>
              <a:rPr lang="en-GB" sz="1600" dirty="0">
                <a:solidFill>
                  <a:srgbClr val="0073CD"/>
                </a:solidFill>
              </a:rPr>
              <a:t>Industry and business expectations for climate-related scenario planning and integration of climate risks with strategy, operations and asset management </a:t>
            </a:r>
          </a:p>
          <a:p>
            <a:endParaRPr lang="en-GB" dirty="0"/>
          </a:p>
        </p:txBody>
      </p:sp>
      <p:sp>
        <p:nvSpPr>
          <p:cNvPr id="4" name="Slide Number Placeholder 3"/>
          <p:cNvSpPr>
            <a:spLocks noGrp="1"/>
          </p:cNvSpPr>
          <p:nvPr>
            <p:ph type="sldNum" sz="quarter" idx="5"/>
          </p:nvPr>
        </p:nvSpPr>
        <p:spPr/>
        <p:txBody>
          <a:bodyPr/>
          <a:lstStyle/>
          <a:p>
            <a:fld id="{B41B40D6-A4F2-41D8-8C81-BF368704A2DD}" type="slidenum">
              <a:rPr lang="en-US" smtClean="0"/>
              <a:t>4</a:t>
            </a:fld>
            <a:endParaRPr lang="en-US"/>
          </a:p>
        </p:txBody>
      </p:sp>
    </p:spTree>
    <p:extLst>
      <p:ext uri="{BB962C8B-B14F-4D97-AF65-F5344CB8AC3E}">
        <p14:creationId xmlns:p14="http://schemas.microsoft.com/office/powerpoint/2010/main" val="3130084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The risk levels can be aligned to broad categories of recommended next steps towards adaptation.</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The change in risk level over time means that a stepwise plan for resilience efforts could be outlined for particular hazard-asset combinations and/or geographical areas.</a:t>
            </a:r>
          </a:p>
          <a:p>
            <a:endParaRPr lang="en-GB" dirty="0"/>
          </a:p>
          <a:p>
            <a:pPr marL="0" algn="l" rtl="0" eaLnBrk="1" fontAlgn="t" latinLnBrk="0" hangingPunct="1">
              <a:spcBef>
                <a:spcPts val="0"/>
              </a:spcBef>
              <a:spcAft>
                <a:spcPts val="0"/>
              </a:spcAft>
            </a:pPr>
            <a:r>
              <a:rPr lang="en-GB" sz="1800" b="1" i="0" u="none" strike="noStrike" kern="1200" dirty="0">
                <a:solidFill>
                  <a:srgbClr val="000000"/>
                </a:solidFill>
                <a:effectLst/>
                <a:latin typeface="Arial" panose="020B0604020202020204" pitchFamily="34" charset="0"/>
                <a:cs typeface="Arial" panose="020B0604020202020204" pitchFamily="34" charset="0"/>
              </a:rPr>
              <a:t>Very high risk </a:t>
            </a:r>
            <a:endParaRPr lang="en-GB"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cs typeface="Arial" panose="020B0604020202020204" pitchFamily="34" charset="0"/>
              </a:rPr>
              <a:t>Take action now towards enhanced resilience</a:t>
            </a:r>
            <a:endParaRPr lang="en-GB"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1" u="none" strike="noStrike" kern="1200" dirty="0">
                <a:solidFill>
                  <a:srgbClr val="000000"/>
                </a:solidFill>
                <a:effectLst/>
                <a:latin typeface="Arial" panose="020B0604020202020204" pitchFamily="34" charset="0"/>
                <a:cs typeface="Arial" panose="020B0604020202020204" pitchFamily="34" charset="0"/>
              </a:rPr>
              <a:t>Urgent action required to understand potential risk in more detail and implement suitable measures to reduce risk</a:t>
            </a:r>
            <a:endParaRPr lang="en-GB" sz="1800" b="0" i="1"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1" i="0" u="none" strike="noStrike" kern="1200" dirty="0">
                <a:solidFill>
                  <a:srgbClr val="000000"/>
                </a:solidFill>
                <a:effectLst/>
                <a:latin typeface="Arial" panose="020B0604020202020204" pitchFamily="34" charset="0"/>
                <a:cs typeface="Arial" panose="020B0604020202020204" pitchFamily="34" charset="0"/>
              </a:rPr>
              <a:t>High risk </a:t>
            </a:r>
            <a:endParaRPr lang="en-GB" sz="1800" b="1"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cs typeface="Arial" panose="020B0604020202020204" pitchFamily="34" charset="0"/>
              </a:rPr>
              <a:t>Undertake further assessment to identify options</a:t>
            </a:r>
            <a:endParaRPr lang="en-GB"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1" u="none" strike="noStrike" kern="1200" dirty="0">
                <a:solidFill>
                  <a:srgbClr val="000000"/>
                </a:solidFill>
                <a:effectLst/>
                <a:latin typeface="Arial" panose="020B0604020202020204" pitchFamily="34" charset="0"/>
                <a:cs typeface="Arial" panose="020B0604020202020204" pitchFamily="34" charset="0"/>
              </a:rPr>
              <a:t>Action required to understand potential risk in more detail and define suitable measures to reduce risk</a:t>
            </a:r>
            <a:endParaRPr lang="en-GB" sz="1800" b="0" i="1"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1" i="0" u="none" strike="noStrike" kern="1200" dirty="0">
                <a:solidFill>
                  <a:srgbClr val="000000"/>
                </a:solidFill>
                <a:effectLst/>
                <a:latin typeface="Arial" panose="020B0604020202020204" pitchFamily="34" charset="0"/>
                <a:cs typeface="Arial" panose="020B0604020202020204" pitchFamily="34" charset="0"/>
              </a:rPr>
              <a:t>Medium risk </a:t>
            </a:r>
            <a:endParaRPr lang="en-GB" sz="1800" b="1"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cs typeface="Arial" panose="020B0604020202020204" pitchFamily="34" charset="0"/>
              </a:rPr>
              <a:t>Plan for additional research</a:t>
            </a:r>
            <a:endParaRPr lang="en-GB"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1" u="none" strike="noStrike" kern="1200" dirty="0">
                <a:solidFill>
                  <a:srgbClr val="000000"/>
                </a:solidFill>
                <a:effectLst/>
                <a:latin typeface="Arial" panose="020B0604020202020204" pitchFamily="34" charset="0"/>
                <a:cs typeface="Arial" panose="020B0604020202020204" pitchFamily="34" charset="0"/>
              </a:rPr>
              <a:t>A plan for how the risk might be explored in more detail should be put in place</a:t>
            </a:r>
            <a:endParaRPr lang="en-GB" sz="1800" b="0" i="1"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1" i="0" u="none" strike="noStrike" kern="1200" dirty="0">
                <a:solidFill>
                  <a:srgbClr val="000000"/>
                </a:solidFill>
                <a:effectLst/>
                <a:latin typeface="Arial" panose="020B0604020202020204" pitchFamily="34" charset="0"/>
                <a:cs typeface="Arial" panose="020B0604020202020204" pitchFamily="34" charset="0"/>
              </a:rPr>
              <a:t>Low risk </a:t>
            </a:r>
            <a:endParaRPr lang="en-GB" sz="1800" b="1"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cs typeface="Arial" panose="020B0604020202020204" pitchFamily="34" charset="0"/>
              </a:rPr>
              <a:t>Maintain a watching brief</a:t>
            </a:r>
            <a:endParaRPr lang="en-GB"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1" u="none" strike="noStrike" kern="1200" dirty="0">
                <a:solidFill>
                  <a:srgbClr val="000000"/>
                </a:solidFill>
                <a:effectLst/>
                <a:latin typeface="Arial" panose="020B0604020202020204" pitchFamily="34" charset="0"/>
                <a:cs typeface="Arial" panose="020B0604020202020204" pitchFamily="34" charset="0"/>
              </a:rPr>
              <a:t>No action required at this stage, risk needs to be reviewed and monitored regularly</a:t>
            </a:r>
            <a:endParaRPr lang="en-GB" sz="1800" b="0" i="1" u="none" strike="noStrike"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DD779895-3E67-4CB8-BE0C-23F3FD5FF7F3}" type="slidenum">
              <a:rPr lang="en-GB" smtClean="0"/>
              <a:pPr/>
              <a:t>20</a:t>
            </a:fld>
            <a:endParaRPr lang="en-GB"/>
          </a:p>
        </p:txBody>
      </p:sp>
    </p:spTree>
    <p:extLst>
      <p:ext uri="{BB962C8B-B14F-4D97-AF65-F5344CB8AC3E}">
        <p14:creationId xmlns:p14="http://schemas.microsoft.com/office/powerpoint/2010/main" val="84492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56E31223-AF30-4B92-A6C2-A2F06D6A0BC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01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0" b="0" dirty="0">
                <a:solidFill>
                  <a:srgbClr val="646467"/>
                </a:solidFill>
              </a:rPr>
              <a:t>1. This is a high level strategic view of risk across the business information is at a grid cell level drive by the resolution of available climate data. Site level asset management decisions should consider multiple site-specific factors, including local topography, individual asset characteristics and known local constraints.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0" b="0" dirty="0">
                <a:solidFill>
                  <a:srgbClr val="646467"/>
                </a:solidFill>
              </a:rPr>
              <a:t>In reality, flood risk is highly localised and varies at a much finer spatial scale than the grid resolution of this assessment. </a:t>
            </a:r>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0" b="0" dirty="0">
                <a:solidFill>
                  <a:srgbClr val="646467"/>
                </a:solidFill>
              </a:rPr>
              <a:t>2. Temperature related hazards have some “edge” cells missing due to the baseline dataset used. Assets in cells missing climate data were excluded from the assessment.</a:t>
            </a:r>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0" b="0" dirty="0">
                <a:solidFill>
                  <a:srgbClr val="646467"/>
                </a:solidFill>
              </a:rPr>
              <a:t>3. A larger group of climate-related hazards may be important. As with high temperatures there may be a related increase in wildfire hazard. Similarly, erosion risks driven by flooding have not been captured. </a:t>
            </a:r>
          </a:p>
          <a:p>
            <a:endParaRPr lang="en-GB" dirty="0"/>
          </a:p>
          <a:p>
            <a:r>
              <a:rPr lang="en-GB" sz="1600" b="0" dirty="0">
                <a:solidFill>
                  <a:srgbClr val="646467"/>
                </a:solidFill>
              </a:rPr>
              <a:t>4. The relative risk to one asset type compared to another is not possible to define at this stage as vulnerability assessment does not have a common measure of potential for harm to asset types.</a:t>
            </a:r>
          </a:p>
          <a:p>
            <a:endParaRPr lang="en-GB" sz="1600" b="0" dirty="0">
              <a:solidFill>
                <a:srgbClr val="646467"/>
              </a:solidFill>
            </a:endParaRPr>
          </a:p>
          <a:p>
            <a:r>
              <a:rPr lang="en-GB" sz="1600" b="0" dirty="0">
                <a:solidFill>
                  <a:srgbClr val="646467"/>
                </a:solidFill>
              </a:rPr>
              <a:t>5. Relatively infrequent high winds and storms are known to cause significant damage, but are not highlighted in the results as a particularly high risk because the assessment considered the frequency of occurrence, not a quantified measure of potential damage or disruption costs. </a:t>
            </a:r>
          </a:p>
          <a:p>
            <a:endParaRPr lang="en-GB" dirty="0"/>
          </a:p>
        </p:txBody>
      </p:sp>
      <p:sp>
        <p:nvSpPr>
          <p:cNvPr id="4" name="Slide Number Placeholder 3"/>
          <p:cNvSpPr>
            <a:spLocks noGrp="1"/>
          </p:cNvSpPr>
          <p:nvPr>
            <p:ph type="sldNum" sz="quarter" idx="5"/>
          </p:nvPr>
        </p:nvSpPr>
        <p:spPr/>
        <p:txBody>
          <a:bodyPr/>
          <a:lstStyle/>
          <a:p>
            <a:fld id="{DD779895-3E67-4CB8-BE0C-23F3FD5FF7F3}" type="slidenum">
              <a:rPr lang="en-GB" smtClean="0"/>
              <a:pPr/>
              <a:t>23</a:t>
            </a:fld>
            <a:endParaRPr lang="en-GB"/>
          </a:p>
        </p:txBody>
      </p:sp>
    </p:spTree>
    <p:extLst>
      <p:ext uri="{BB962C8B-B14F-4D97-AF65-F5344CB8AC3E}">
        <p14:creationId xmlns:p14="http://schemas.microsoft.com/office/powerpoint/2010/main" val="3409629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56E31223-AF30-4B92-A6C2-A2F06D6A0BCB}"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5542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779895-3E67-4CB8-BE0C-23F3FD5FF7F3}" type="slidenum">
              <a:rPr lang="en-GB" smtClean="0"/>
              <a:pPr/>
              <a:t>7</a:t>
            </a:fld>
            <a:endParaRPr lang="en-GB"/>
          </a:p>
        </p:txBody>
      </p:sp>
    </p:spTree>
    <p:extLst>
      <p:ext uri="{BB962C8B-B14F-4D97-AF65-F5344CB8AC3E}">
        <p14:creationId xmlns:p14="http://schemas.microsoft.com/office/powerpoint/2010/main" val="1914253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09487" fontAlgn="auto">
              <a:spcBef>
                <a:spcPts val="0"/>
              </a:spcBef>
              <a:spcAft>
                <a:spcPts val="0"/>
              </a:spcAft>
              <a:buClrTx/>
            </a:pPr>
            <a:r>
              <a:rPr lang="en-GB" sz="1800" kern="1200" dirty="0">
                <a:solidFill>
                  <a:srgbClr val="55555A"/>
                </a:solidFill>
                <a:latin typeface="Arial"/>
                <a:ea typeface="ＭＳ Ｐゴシック"/>
              </a:rPr>
              <a:t>Asset catalogue</a:t>
            </a:r>
          </a:p>
          <a:p>
            <a:pPr defTabSz="709487" fontAlgn="auto">
              <a:spcBef>
                <a:spcPts val="0"/>
              </a:spcBef>
              <a:spcAft>
                <a:spcPts val="0"/>
              </a:spcAft>
              <a:buClrTx/>
            </a:pPr>
            <a:r>
              <a:rPr lang="en-GB" sz="1600" b="0" kern="1200" dirty="0">
                <a:solidFill>
                  <a:srgbClr val="55555A"/>
                </a:solidFill>
                <a:latin typeface="Arial"/>
                <a:ea typeface="ＭＳ Ｐゴシック"/>
              </a:rPr>
              <a:t>Given the scope of the risk assessment and the large number of asset types and locations covered by NG operations, the use of asset data was streamlined. </a:t>
            </a:r>
          </a:p>
          <a:p>
            <a:pPr defTabSz="709487" fontAlgn="auto">
              <a:spcBef>
                <a:spcPts val="0"/>
              </a:spcBef>
              <a:spcAft>
                <a:spcPts val="0"/>
              </a:spcAft>
              <a:buClrTx/>
            </a:pPr>
            <a:r>
              <a:rPr lang="en-GB" sz="1600" b="0" kern="1200" dirty="0">
                <a:solidFill>
                  <a:srgbClr val="55555A"/>
                </a:solidFill>
                <a:latin typeface="Arial"/>
                <a:ea typeface="ＭＳ Ｐゴシック"/>
              </a:rPr>
              <a:t>For each asset, information on its georeferenced location and its asset type was assembled to generate an extensive asset catalogue. </a:t>
            </a:r>
          </a:p>
          <a:p>
            <a:pPr defTabSz="709487" fontAlgn="auto">
              <a:spcBef>
                <a:spcPts val="0"/>
              </a:spcBef>
              <a:spcAft>
                <a:spcPts val="0"/>
              </a:spcAft>
              <a:buClrTx/>
            </a:pPr>
            <a:r>
              <a:rPr lang="en-GB" sz="1600" b="0" kern="1200" dirty="0">
                <a:solidFill>
                  <a:srgbClr val="55555A"/>
                </a:solidFill>
                <a:latin typeface="Arial"/>
                <a:ea typeface="ＭＳ Ｐゴシック"/>
              </a:rPr>
              <a:t>Table shows the asset types used in the risk assessment. This includes both point and linear infrastructure, on ground, below ground and overhead</a:t>
            </a:r>
            <a:endParaRPr lang="en-GB" sz="1600" kern="1200" dirty="0">
              <a:solidFill>
                <a:srgbClr val="55555A"/>
              </a:solidFill>
              <a:latin typeface="Arial"/>
              <a:ea typeface="ＭＳ Ｐゴシック"/>
            </a:endParaRPr>
          </a:p>
          <a:p>
            <a:pPr defTabSz="709487" fontAlgn="auto">
              <a:spcBef>
                <a:spcPts val="0"/>
              </a:spcBef>
              <a:spcAft>
                <a:spcPts val="0"/>
              </a:spcAft>
              <a:buClrTx/>
            </a:pPr>
            <a:endParaRPr lang="en-GB" sz="1600" kern="1200" dirty="0">
              <a:solidFill>
                <a:srgbClr val="55555A"/>
              </a:solidFill>
              <a:latin typeface="Arial"/>
              <a:ea typeface="ＭＳ Ｐゴシック"/>
            </a:endParaRPr>
          </a:p>
          <a:p>
            <a:pPr defTabSz="709487" fontAlgn="auto">
              <a:spcBef>
                <a:spcPts val="0"/>
              </a:spcBef>
              <a:spcAft>
                <a:spcPts val="0"/>
              </a:spcAft>
              <a:buClrTx/>
            </a:pPr>
            <a:r>
              <a:rPr lang="en-GB" sz="1600" kern="1200" dirty="0">
                <a:solidFill>
                  <a:srgbClr val="55555A"/>
                </a:solidFill>
                <a:latin typeface="Arial"/>
                <a:ea typeface="ＭＳ Ｐゴシック"/>
              </a:rPr>
              <a:t>Exposure assessment</a:t>
            </a:r>
          </a:p>
          <a:p>
            <a:pPr defTabSz="709487" fontAlgn="auto">
              <a:spcBef>
                <a:spcPts val="0"/>
              </a:spcBef>
              <a:spcAft>
                <a:spcPts val="0"/>
              </a:spcAft>
              <a:buClrTx/>
            </a:pPr>
            <a:r>
              <a:rPr lang="en-GB" sz="1600" b="0" kern="1200" dirty="0">
                <a:solidFill>
                  <a:srgbClr val="55555A"/>
                </a:solidFill>
                <a:latin typeface="Arial"/>
                <a:ea typeface="ＭＳ Ｐゴシック"/>
              </a:rPr>
              <a:t>In this study the exposure of an asset to a climate hazard is determined based on its location and whether that location is susceptible to the specific hazard being considered (e.g. coastal flooding would not apply to inland locations). Exposure is indicated as a simple ‘yes’ / ‘no’ for each asset and hazard type and location.</a:t>
            </a:r>
          </a:p>
          <a:p>
            <a:pPr defTabSz="709487" fontAlgn="auto">
              <a:spcBef>
                <a:spcPts val="0"/>
              </a:spcBef>
              <a:spcAft>
                <a:spcPts val="0"/>
              </a:spcAft>
              <a:buClrTx/>
            </a:pPr>
            <a:r>
              <a:rPr lang="en-GB" sz="1600" b="0" kern="1200" dirty="0">
                <a:solidFill>
                  <a:srgbClr val="55555A"/>
                </a:solidFill>
                <a:latin typeface="Arial"/>
                <a:ea typeface="ＭＳ Ｐゴシック"/>
              </a:rPr>
              <a:t>In order to identify exposure, individual assets were matched to the geospatial reference grid aligned with the climate hazard assessment. </a:t>
            </a:r>
          </a:p>
          <a:p>
            <a:endParaRPr lang="en-GB" dirty="0"/>
          </a:p>
        </p:txBody>
      </p:sp>
      <p:sp>
        <p:nvSpPr>
          <p:cNvPr id="4" name="Slide Number Placeholder 3"/>
          <p:cNvSpPr>
            <a:spLocks noGrp="1"/>
          </p:cNvSpPr>
          <p:nvPr>
            <p:ph type="sldNum" sz="quarter" idx="5"/>
          </p:nvPr>
        </p:nvSpPr>
        <p:spPr/>
        <p:txBody>
          <a:bodyPr/>
          <a:lstStyle/>
          <a:p>
            <a:fld id="{DD779895-3E67-4CB8-BE0C-23F3FD5FF7F3}" type="slidenum">
              <a:rPr lang="en-GB" smtClean="0"/>
              <a:pPr/>
              <a:t>8</a:t>
            </a:fld>
            <a:endParaRPr lang="en-GB"/>
          </a:p>
        </p:txBody>
      </p:sp>
    </p:spTree>
    <p:extLst>
      <p:ext uri="{BB962C8B-B14F-4D97-AF65-F5344CB8AC3E}">
        <p14:creationId xmlns:p14="http://schemas.microsoft.com/office/powerpoint/2010/main" val="1128908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0" b="0" dirty="0">
                <a:solidFill>
                  <a:srgbClr val="55555A"/>
                </a:solidFill>
                <a:latin typeface="Arial"/>
                <a:ea typeface="ＭＳ Ｐゴシック"/>
              </a:rPr>
              <a:t>The climate hazard assessment includes nine hazards.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0" b="0" dirty="0">
                <a:solidFill>
                  <a:srgbClr val="55555A"/>
                </a:solidFill>
                <a:latin typeface="Arial"/>
                <a:ea typeface="ＭＳ Ｐゴシック"/>
              </a:rPr>
              <a:t>For each climate hazard a threshold has been defined to identify when the weather event has the potential to cause damage.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0" b="0" dirty="0">
                <a:solidFill>
                  <a:srgbClr val="55555A"/>
                </a:solidFill>
                <a:latin typeface="Arial"/>
                <a:ea typeface="ＭＳ Ｐゴシック"/>
              </a:rPr>
              <a:t>The climate hazards and relevant thresholds were selected based on a review of past work (e.g. workshops, reports) and consultation with NG key stakeholders.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sz="1600" b="0" dirty="0">
                <a:solidFill>
                  <a:srgbClr val="55555A"/>
                </a:solidFill>
                <a:latin typeface="Arial"/>
                <a:ea typeface="ＭＳ Ｐゴシック"/>
              </a:rPr>
              <a:t>Table lists the climate hazards considered, their definition, thresholds used for the indicator and the rationale for the selection. </a:t>
            </a:r>
          </a:p>
          <a:p>
            <a:endParaRPr lang="en-GB" dirty="0"/>
          </a:p>
        </p:txBody>
      </p:sp>
      <p:sp>
        <p:nvSpPr>
          <p:cNvPr id="4" name="Slide Number Placeholder 3"/>
          <p:cNvSpPr>
            <a:spLocks noGrp="1"/>
          </p:cNvSpPr>
          <p:nvPr>
            <p:ph type="sldNum" sz="quarter" idx="5"/>
          </p:nvPr>
        </p:nvSpPr>
        <p:spPr/>
        <p:txBody>
          <a:bodyPr/>
          <a:lstStyle/>
          <a:p>
            <a:fld id="{DD779895-3E67-4CB8-BE0C-23F3FD5FF7F3}" type="slidenum">
              <a:rPr lang="en-GB" smtClean="0"/>
              <a:pPr/>
              <a:t>9</a:t>
            </a:fld>
            <a:endParaRPr lang="en-GB"/>
          </a:p>
        </p:txBody>
      </p:sp>
    </p:spTree>
    <p:extLst>
      <p:ext uri="{BB962C8B-B14F-4D97-AF65-F5344CB8AC3E}">
        <p14:creationId xmlns:p14="http://schemas.microsoft.com/office/powerpoint/2010/main" val="1610839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09487" fontAlgn="auto">
              <a:spcBef>
                <a:spcPts val="0"/>
              </a:spcBef>
              <a:spcAft>
                <a:spcPts val="0"/>
              </a:spcAft>
              <a:buClrTx/>
            </a:pPr>
            <a:r>
              <a:rPr lang="en-GB" sz="1600" b="0" kern="1200" dirty="0">
                <a:solidFill>
                  <a:srgbClr val="55555A"/>
                </a:solidFill>
                <a:latin typeface="Arial"/>
                <a:ea typeface="ＭＳ Ｐゴシック"/>
              </a:rPr>
              <a:t>Climate baseline and projection data are used in the climate hazard assessment. Priority has been given to those data sources that provide a high spatial resolution, represent most up to date data and aligns with ongoing work at NG. </a:t>
            </a:r>
          </a:p>
          <a:p>
            <a:pPr defTabSz="709487" fontAlgn="auto">
              <a:spcBef>
                <a:spcPts val="0"/>
              </a:spcBef>
              <a:spcAft>
                <a:spcPts val="0"/>
              </a:spcAft>
              <a:buClrTx/>
            </a:pPr>
            <a:endParaRPr lang="en-GB" sz="1600" b="0" kern="1200" dirty="0">
              <a:solidFill>
                <a:srgbClr val="55555A"/>
              </a:solidFill>
              <a:latin typeface="Arial"/>
              <a:ea typeface="ＭＳ Ｐゴシック"/>
            </a:endParaRPr>
          </a:p>
          <a:p>
            <a:pPr defTabSz="709487" fontAlgn="auto">
              <a:spcBef>
                <a:spcPts val="0"/>
              </a:spcBef>
              <a:spcAft>
                <a:spcPts val="0"/>
              </a:spcAft>
              <a:buClrTx/>
            </a:pPr>
            <a:r>
              <a:rPr lang="en-GB" sz="1600" b="0" kern="1200" dirty="0">
                <a:solidFill>
                  <a:srgbClr val="55555A"/>
                </a:solidFill>
                <a:latin typeface="Arial"/>
                <a:ea typeface="ＭＳ Ｐゴシック"/>
              </a:rPr>
              <a:t>A range of data sources were reviewed as part of the discovery and design stages based on the following considerations: </a:t>
            </a:r>
          </a:p>
          <a:p>
            <a:pPr marL="116620" indent="-116620" defTabSz="709487" fontAlgn="auto">
              <a:spcBef>
                <a:spcPts val="0"/>
              </a:spcBef>
              <a:spcAft>
                <a:spcPts val="0"/>
              </a:spcAft>
              <a:buClrTx/>
              <a:buFont typeface="Arial" panose="020B0604020202020204" pitchFamily="34" charset="0"/>
              <a:buChar char="•"/>
            </a:pPr>
            <a:r>
              <a:rPr lang="en-GB" sz="1600" b="0" kern="1200" dirty="0">
                <a:solidFill>
                  <a:srgbClr val="55555A"/>
                </a:solidFill>
                <a:latin typeface="Arial"/>
                <a:ea typeface="ＭＳ Ｐゴシック"/>
              </a:rPr>
              <a:t>Consistency of data sources across regions</a:t>
            </a:r>
          </a:p>
          <a:p>
            <a:pPr marL="116620" indent="-116620" defTabSz="709487" fontAlgn="auto">
              <a:spcBef>
                <a:spcPts val="0"/>
              </a:spcBef>
              <a:spcAft>
                <a:spcPts val="0"/>
              </a:spcAft>
              <a:buClrTx/>
              <a:buFont typeface="Arial" panose="020B0604020202020204" pitchFamily="34" charset="0"/>
              <a:buChar char="•"/>
            </a:pPr>
            <a:r>
              <a:rPr lang="en-GB" sz="1600" b="0" kern="1200" dirty="0">
                <a:solidFill>
                  <a:srgbClr val="55555A"/>
                </a:solidFill>
                <a:latin typeface="Arial"/>
                <a:ea typeface="ＭＳ Ｐゴシック"/>
              </a:rPr>
              <a:t>Consistency of data sources across hazards</a:t>
            </a:r>
          </a:p>
          <a:p>
            <a:pPr marL="116620" indent="-116620" defTabSz="709487" fontAlgn="auto">
              <a:spcBef>
                <a:spcPts val="0"/>
              </a:spcBef>
              <a:spcAft>
                <a:spcPts val="0"/>
              </a:spcAft>
              <a:buClrTx/>
              <a:buFont typeface="Arial" panose="020B0604020202020204" pitchFamily="34" charset="0"/>
              <a:buChar char="•"/>
            </a:pPr>
            <a:r>
              <a:rPr lang="en-GB" sz="1600" b="0" kern="1200" dirty="0">
                <a:solidFill>
                  <a:srgbClr val="55555A"/>
                </a:solidFill>
                <a:latin typeface="Arial"/>
                <a:ea typeface="ＭＳ Ｐゴシック"/>
              </a:rPr>
              <a:t>Spatial resolution </a:t>
            </a:r>
          </a:p>
          <a:p>
            <a:pPr marL="116620" indent="-116620" defTabSz="709487" fontAlgn="auto">
              <a:spcBef>
                <a:spcPts val="0"/>
              </a:spcBef>
              <a:spcAft>
                <a:spcPts val="0"/>
              </a:spcAft>
              <a:buClrTx/>
              <a:buFont typeface="Arial" panose="020B0604020202020204" pitchFamily="34" charset="0"/>
              <a:buChar char="•"/>
            </a:pPr>
            <a:r>
              <a:rPr lang="en-GB" sz="1600" b="0" kern="1200" dirty="0">
                <a:solidFill>
                  <a:srgbClr val="55555A"/>
                </a:solidFill>
                <a:latin typeface="Arial"/>
                <a:ea typeface="ＭＳ Ｐゴシック"/>
              </a:rPr>
              <a:t>Most up to date, suitable and reliable data</a:t>
            </a:r>
          </a:p>
          <a:p>
            <a:pPr marL="116620" indent="-116620" defTabSz="709487" fontAlgn="auto">
              <a:spcBef>
                <a:spcPts val="0"/>
              </a:spcBef>
              <a:spcAft>
                <a:spcPts val="0"/>
              </a:spcAft>
              <a:buClrTx/>
              <a:buFont typeface="Arial" panose="020B0604020202020204" pitchFamily="34" charset="0"/>
              <a:buChar char="•"/>
            </a:pPr>
            <a:r>
              <a:rPr lang="en-GB" sz="1600" b="0" kern="1200" dirty="0">
                <a:solidFill>
                  <a:srgbClr val="55555A"/>
                </a:solidFill>
                <a:latin typeface="Arial"/>
                <a:ea typeface="ＭＳ Ｐゴシック"/>
              </a:rPr>
              <a:t>Alignment with ongoing work at NG</a:t>
            </a:r>
          </a:p>
          <a:p>
            <a:pPr defTabSz="709487" fontAlgn="auto">
              <a:spcBef>
                <a:spcPts val="0"/>
              </a:spcBef>
              <a:spcAft>
                <a:spcPts val="0"/>
              </a:spcAft>
              <a:buClrTx/>
            </a:pPr>
            <a:endParaRPr lang="en-GB" sz="1600" b="0" kern="1200" dirty="0">
              <a:solidFill>
                <a:srgbClr val="55555A"/>
              </a:solidFill>
              <a:latin typeface="Arial"/>
              <a:ea typeface="ＭＳ Ｐゴシック"/>
            </a:endParaRPr>
          </a:p>
          <a:p>
            <a:pPr defTabSz="709487" fontAlgn="auto">
              <a:spcBef>
                <a:spcPts val="0"/>
              </a:spcBef>
              <a:spcAft>
                <a:spcPts val="0"/>
              </a:spcAft>
              <a:buClrTx/>
            </a:pPr>
            <a:r>
              <a:rPr lang="en-GB" sz="1600" b="0" kern="1200" dirty="0">
                <a:solidFill>
                  <a:srgbClr val="55555A"/>
                </a:solidFill>
                <a:latin typeface="Arial"/>
                <a:ea typeface="ＭＳ Ｐゴシック"/>
              </a:rPr>
              <a:t>Regional sources were preferred to global sources because they offer better spatial resolution and align with the latest national climate assessments in the UK and US, respectively. </a:t>
            </a:r>
          </a:p>
          <a:p>
            <a:endParaRPr lang="en-GB" dirty="0"/>
          </a:p>
          <a:p>
            <a:pPr defTabSz="709487" fontAlgn="auto">
              <a:spcBef>
                <a:spcPts val="0"/>
              </a:spcBef>
              <a:spcAft>
                <a:spcPts val="0"/>
              </a:spcAft>
              <a:buClrTx/>
            </a:pPr>
            <a:r>
              <a:rPr lang="en-GB" sz="1600" b="0" kern="1200" dirty="0">
                <a:solidFill>
                  <a:srgbClr val="55555A"/>
                </a:solidFill>
                <a:latin typeface="Arial"/>
                <a:ea typeface="ＭＳ Ｐゴシック"/>
              </a:rPr>
              <a:t>The analysis of climate data for current and future climate is subject to limitations that must be kept in mind in the interpretation of the results, the main ones to highlight are:</a:t>
            </a:r>
          </a:p>
          <a:p>
            <a:pPr marL="116620" indent="-116620" defTabSz="709487" fontAlgn="auto">
              <a:spcBef>
                <a:spcPts val="0"/>
              </a:spcBef>
              <a:spcAft>
                <a:spcPts val="0"/>
              </a:spcAft>
              <a:buClrTx/>
              <a:buFont typeface="Arial" panose="020B0604020202020204" pitchFamily="34" charset="0"/>
              <a:buChar char="•"/>
            </a:pPr>
            <a:r>
              <a:rPr lang="en-GB" sz="1600" b="0" kern="1200" dirty="0">
                <a:solidFill>
                  <a:srgbClr val="55555A"/>
                </a:solidFill>
                <a:latin typeface="Arial"/>
                <a:ea typeface="ＭＳ Ｐゴシック"/>
              </a:rPr>
              <a:t>Climate change projections provide information on climate variables not the hazards themselves. </a:t>
            </a:r>
          </a:p>
          <a:p>
            <a:pPr marL="116620" indent="-116620" defTabSz="709487" fontAlgn="auto">
              <a:spcBef>
                <a:spcPts val="0"/>
              </a:spcBef>
              <a:spcAft>
                <a:spcPts val="0"/>
              </a:spcAft>
              <a:buClrTx/>
              <a:buFont typeface="Arial" panose="020B0604020202020204" pitchFamily="34" charset="0"/>
              <a:buChar char="•"/>
            </a:pPr>
            <a:r>
              <a:rPr lang="en-GB" sz="1600" b="0" kern="1200" dirty="0">
                <a:solidFill>
                  <a:srgbClr val="55555A"/>
                </a:solidFill>
                <a:latin typeface="Arial"/>
                <a:ea typeface="ＭＳ Ｐゴシック"/>
              </a:rPr>
              <a:t>Level of detail in the available data varies per hazard and location, e.g. limited up-to-date data available for lightning as this hazard is not currently included in the UKCP18 or NCA4 dataset. </a:t>
            </a:r>
          </a:p>
          <a:p>
            <a:pPr marL="116620" indent="-116620" defTabSz="709487" fontAlgn="auto">
              <a:spcBef>
                <a:spcPts val="0"/>
              </a:spcBef>
              <a:spcAft>
                <a:spcPts val="0"/>
              </a:spcAft>
              <a:buClrTx/>
              <a:buFont typeface="Arial" panose="020B0604020202020204" pitchFamily="34" charset="0"/>
              <a:buChar char="•"/>
            </a:pPr>
            <a:r>
              <a:rPr lang="en-GB" sz="1600" b="0" kern="1200" dirty="0">
                <a:solidFill>
                  <a:srgbClr val="55555A"/>
                </a:solidFill>
                <a:latin typeface="Arial"/>
                <a:ea typeface="ＭＳ Ｐゴシック"/>
              </a:rPr>
              <a:t>There are different levels of confidence from the climate science community in the skill of the climate models to represent different variables. For example, climate models may be less skilful in representing localised wind or extreme rainfall. </a:t>
            </a:r>
          </a:p>
          <a:p>
            <a:pPr defTabSz="709487" fontAlgn="auto">
              <a:spcBef>
                <a:spcPts val="0"/>
              </a:spcBef>
              <a:spcAft>
                <a:spcPts val="0"/>
              </a:spcAft>
              <a:buClrTx/>
            </a:pPr>
            <a:endParaRPr lang="en-GB" sz="800" b="0" kern="1200" dirty="0">
              <a:solidFill>
                <a:srgbClr val="55555A"/>
              </a:solidFill>
              <a:latin typeface="Arial"/>
              <a:ea typeface="ＭＳ Ｐゴシック"/>
            </a:endParaRPr>
          </a:p>
          <a:p>
            <a:endParaRPr lang="en-GB" dirty="0"/>
          </a:p>
        </p:txBody>
      </p:sp>
      <p:sp>
        <p:nvSpPr>
          <p:cNvPr id="4" name="Slide Number Placeholder 3"/>
          <p:cNvSpPr>
            <a:spLocks noGrp="1"/>
          </p:cNvSpPr>
          <p:nvPr>
            <p:ph type="sldNum" sz="quarter" idx="5"/>
          </p:nvPr>
        </p:nvSpPr>
        <p:spPr/>
        <p:txBody>
          <a:bodyPr/>
          <a:lstStyle/>
          <a:p>
            <a:fld id="{DD779895-3E67-4CB8-BE0C-23F3FD5FF7F3}" type="slidenum">
              <a:rPr lang="en-GB" smtClean="0"/>
              <a:pPr/>
              <a:t>10</a:t>
            </a:fld>
            <a:endParaRPr lang="en-GB"/>
          </a:p>
        </p:txBody>
      </p:sp>
    </p:spTree>
    <p:extLst>
      <p:ext uri="{BB962C8B-B14F-4D97-AF65-F5344CB8AC3E}">
        <p14:creationId xmlns:p14="http://schemas.microsoft.com/office/powerpoint/2010/main" val="1622381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09487" fontAlgn="auto">
              <a:spcBef>
                <a:spcPts val="0"/>
              </a:spcBef>
              <a:spcAft>
                <a:spcPts val="0"/>
              </a:spcAft>
              <a:buClrTx/>
            </a:pPr>
            <a:r>
              <a:rPr lang="en-GB" sz="1800" b="1" kern="1200" dirty="0">
                <a:solidFill>
                  <a:srgbClr val="00148C">
                    <a:lumMod val="40000"/>
                    <a:lumOff val="60000"/>
                  </a:srgbClr>
                </a:solidFill>
                <a:latin typeface="Arial"/>
                <a:ea typeface="ＭＳ Ｐゴシック"/>
              </a:rPr>
              <a:t>Selection of time periods</a:t>
            </a:r>
          </a:p>
          <a:p>
            <a:pPr defTabSz="709487" fontAlgn="auto">
              <a:spcBef>
                <a:spcPts val="0"/>
              </a:spcBef>
              <a:spcAft>
                <a:spcPts val="0"/>
              </a:spcAft>
              <a:buClrTx/>
            </a:pPr>
            <a:r>
              <a:rPr lang="en-GB" sz="1600" b="0" kern="1200" dirty="0">
                <a:solidFill>
                  <a:srgbClr val="55555A"/>
                </a:solidFill>
                <a:latin typeface="Arial"/>
                <a:ea typeface="ＭＳ Ｐゴシック"/>
              </a:rPr>
              <a:t>The selection of the time periods for the analysis was based on the requirements for the project and agreed with the National Grid steering group. </a:t>
            </a:r>
          </a:p>
          <a:p>
            <a:pPr defTabSz="709487" fontAlgn="auto">
              <a:spcBef>
                <a:spcPts val="0"/>
              </a:spcBef>
              <a:spcAft>
                <a:spcPts val="0"/>
              </a:spcAft>
              <a:buClrTx/>
            </a:pPr>
            <a:endParaRPr lang="en-GB" sz="1600" b="0" kern="1200" dirty="0">
              <a:solidFill>
                <a:srgbClr val="55555A"/>
              </a:solidFill>
              <a:latin typeface="Arial"/>
              <a:ea typeface="ＭＳ Ｐゴシック"/>
            </a:endParaRPr>
          </a:p>
          <a:p>
            <a:pPr defTabSz="709487" fontAlgn="auto">
              <a:spcBef>
                <a:spcPts val="0"/>
              </a:spcBef>
              <a:spcAft>
                <a:spcPts val="0"/>
              </a:spcAft>
              <a:buClrTx/>
            </a:pPr>
            <a:r>
              <a:rPr lang="en-GB" sz="1600" kern="1200" dirty="0">
                <a:solidFill>
                  <a:srgbClr val="00148C">
                    <a:lumMod val="40000"/>
                    <a:lumOff val="60000"/>
                  </a:srgbClr>
                </a:solidFill>
                <a:latin typeface="Arial"/>
                <a:ea typeface="ＭＳ Ｐゴシック"/>
              </a:rPr>
              <a:t>Time periods </a:t>
            </a:r>
            <a:r>
              <a:rPr lang="en-GB" sz="1600" b="0" kern="1200" dirty="0">
                <a:solidFill>
                  <a:srgbClr val="55555A"/>
                </a:solidFill>
                <a:latin typeface="Arial"/>
                <a:ea typeface="ＭＳ Ｐゴシック"/>
              </a:rPr>
              <a:t>- Defined as a 30 year time window from which climate statistics can be calculated.</a:t>
            </a:r>
          </a:p>
          <a:p>
            <a:pPr defTabSz="709487" fontAlgn="auto">
              <a:spcBef>
                <a:spcPts val="0"/>
              </a:spcBef>
              <a:spcAft>
                <a:spcPts val="0"/>
              </a:spcAft>
              <a:buClrTx/>
            </a:pPr>
            <a:endParaRPr lang="en-GB" sz="1600" b="0" kern="1200" dirty="0">
              <a:solidFill>
                <a:srgbClr val="55555A"/>
              </a:solidFill>
              <a:latin typeface="Arial"/>
              <a:ea typeface="ＭＳ Ｐゴシック"/>
            </a:endParaRPr>
          </a:p>
          <a:p>
            <a:pPr defTabSz="709487" fontAlgn="auto">
              <a:spcBef>
                <a:spcPts val="0"/>
              </a:spcBef>
              <a:spcAft>
                <a:spcPts val="0"/>
              </a:spcAft>
              <a:buClrTx/>
            </a:pPr>
            <a:r>
              <a:rPr lang="en-GB" sz="1600" b="0" kern="1200" dirty="0">
                <a:solidFill>
                  <a:srgbClr val="55555A"/>
                </a:solidFill>
                <a:latin typeface="Arial"/>
                <a:ea typeface="ＭＳ Ｐゴシック"/>
              </a:rPr>
              <a:t>These are: </a:t>
            </a:r>
          </a:p>
          <a:p>
            <a:pPr marL="194367" indent="-194367" defTabSz="709487" fontAlgn="auto">
              <a:spcBef>
                <a:spcPts val="0"/>
              </a:spcBef>
              <a:spcAft>
                <a:spcPts val="0"/>
              </a:spcAft>
              <a:buClrTx/>
              <a:buFont typeface="Arial" panose="020B0604020202020204" pitchFamily="34" charset="0"/>
              <a:buChar char="•"/>
            </a:pPr>
            <a:r>
              <a:rPr lang="en-GB" sz="1600" b="0" u="sng" kern="1200" dirty="0">
                <a:solidFill>
                  <a:srgbClr val="00148C">
                    <a:lumMod val="40000"/>
                    <a:lumOff val="60000"/>
                  </a:srgbClr>
                </a:solidFill>
                <a:latin typeface="Arial"/>
                <a:ea typeface="ＭＳ Ｐゴシック"/>
              </a:rPr>
              <a:t>For the baseline (current)</a:t>
            </a:r>
            <a:r>
              <a:rPr lang="en-GB" sz="1600" b="0" kern="1200" dirty="0">
                <a:solidFill>
                  <a:srgbClr val="00148C">
                    <a:lumMod val="40000"/>
                    <a:lumOff val="60000"/>
                  </a:srgbClr>
                </a:solidFill>
                <a:latin typeface="Arial"/>
                <a:ea typeface="ＭＳ Ｐゴシック"/>
              </a:rPr>
              <a:t> </a:t>
            </a:r>
            <a:r>
              <a:rPr lang="en-GB" sz="1600" b="0" u="sng" kern="1200" dirty="0">
                <a:solidFill>
                  <a:srgbClr val="00148C">
                    <a:lumMod val="40000"/>
                    <a:lumOff val="60000"/>
                  </a:srgbClr>
                </a:solidFill>
                <a:latin typeface="Arial"/>
                <a:ea typeface="ＭＳ Ｐゴシック"/>
              </a:rPr>
              <a:t>climate</a:t>
            </a:r>
            <a:r>
              <a:rPr lang="en-GB" sz="1600" b="0" kern="1200" dirty="0">
                <a:solidFill>
                  <a:srgbClr val="00148C">
                    <a:lumMod val="40000"/>
                    <a:lumOff val="60000"/>
                  </a:srgbClr>
                </a:solidFill>
                <a:latin typeface="Arial"/>
                <a:ea typeface="ＭＳ Ｐゴシック"/>
              </a:rPr>
              <a:t> </a:t>
            </a:r>
            <a:r>
              <a:rPr lang="en-GB" sz="1600" b="0" kern="1200" dirty="0">
                <a:solidFill>
                  <a:srgbClr val="55555A"/>
                </a:solidFill>
                <a:latin typeface="Arial"/>
                <a:ea typeface="ＭＳ Ｐゴシック"/>
              </a:rPr>
              <a:t>the analysis uses the same time periods used in the national climate assessments (i.e. NCA4 for US and UKCP18 for UK) 1976-2005 for US and 1981-2010 for UK. </a:t>
            </a:r>
          </a:p>
          <a:p>
            <a:pPr marL="194367" indent="-194367" defTabSz="709487" fontAlgn="auto">
              <a:spcBef>
                <a:spcPts val="0"/>
              </a:spcBef>
              <a:spcAft>
                <a:spcPts val="0"/>
              </a:spcAft>
              <a:buClrTx/>
              <a:buFont typeface="Arial" panose="020B0604020202020204" pitchFamily="34" charset="0"/>
              <a:buChar char="•"/>
            </a:pPr>
            <a:r>
              <a:rPr lang="en-GB" sz="1600" b="0" u="sng" kern="1200" dirty="0">
                <a:solidFill>
                  <a:srgbClr val="00148C">
                    <a:lumMod val="40000"/>
                    <a:lumOff val="60000"/>
                  </a:srgbClr>
                </a:solidFill>
                <a:latin typeface="Arial"/>
                <a:ea typeface="ＭＳ Ｐゴシック"/>
              </a:rPr>
              <a:t>For the future</a:t>
            </a:r>
            <a:r>
              <a:rPr lang="en-GB" sz="1600" b="0" kern="1200" dirty="0">
                <a:solidFill>
                  <a:srgbClr val="00148C"/>
                </a:solidFill>
                <a:latin typeface="Arial"/>
                <a:ea typeface="ＭＳ Ｐゴシック"/>
              </a:rPr>
              <a:t>, </a:t>
            </a:r>
            <a:r>
              <a:rPr lang="en-GB" sz="1600" b="0" kern="1200" dirty="0">
                <a:solidFill>
                  <a:srgbClr val="55555A"/>
                </a:solidFill>
                <a:latin typeface="Arial"/>
                <a:ea typeface="ＭＳ Ｐゴシック"/>
              </a:rPr>
              <a:t>the analysis uses time periods for which climate projections are available in both UK and US datasets. These are: 2030s, 2040s, 2050s and 2070s.</a:t>
            </a:r>
          </a:p>
          <a:p>
            <a:pPr marL="194367" indent="-194367" defTabSz="709487" fontAlgn="auto">
              <a:spcBef>
                <a:spcPts val="0"/>
              </a:spcBef>
              <a:spcAft>
                <a:spcPts val="0"/>
              </a:spcAft>
              <a:buClrTx/>
              <a:buFont typeface="Arial" panose="020B0604020202020204" pitchFamily="34" charset="0"/>
              <a:buChar char="•"/>
            </a:pPr>
            <a:endParaRPr lang="en-GB" sz="1600" b="0" kern="1200" dirty="0">
              <a:solidFill>
                <a:srgbClr val="55555A"/>
              </a:solidFill>
              <a:latin typeface="Arial"/>
              <a:ea typeface="ＭＳ Ｐゴシック"/>
            </a:endParaRPr>
          </a:p>
          <a:p>
            <a:pPr defTabSz="709487" fontAlgn="auto">
              <a:spcBef>
                <a:spcPts val="0"/>
              </a:spcBef>
              <a:spcAft>
                <a:spcPts val="0"/>
              </a:spcAft>
              <a:buClrTx/>
            </a:pPr>
            <a:r>
              <a:rPr lang="en-GB" sz="1800" b="1" kern="1200" dirty="0">
                <a:solidFill>
                  <a:srgbClr val="00148C">
                    <a:lumMod val="60000"/>
                    <a:lumOff val="40000"/>
                  </a:srgbClr>
                </a:solidFill>
                <a:latin typeface="Arial"/>
                <a:ea typeface="ＭＳ Ｐゴシック"/>
              </a:rPr>
              <a:t>Selection of emission scenarios </a:t>
            </a:r>
          </a:p>
          <a:p>
            <a:pPr defTabSz="709487" fontAlgn="auto">
              <a:spcBef>
                <a:spcPts val="0"/>
              </a:spcBef>
              <a:spcAft>
                <a:spcPts val="0"/>
              </a:spcAft>
              <a:buClrTx/>
            </a:pPr>
            <a:r>
              <a:rPr lang="en-GB" sz="1600" b="0" kern="1200" dirty="0">
                <a:solidFill>
                  <a:srgbClr val="55555A"/>
                </a:solidFill>
                <a:latin typeface="Arial"/>
                <a:ea typeface="SimSun" panose="02010600030101010101" pitchFamily="2" charset="-122"/>
              </a:rPr>
              <a:t>The assessment uses the IPCC’s Representative Concentration Pathway (RCP) scenarios. The RCPs provide a uniform global framework for exploring potential climate changes and related impacts.</a:t>
            </a:r>
          </a:p>
          <a:p>
            <a:pPr defTabSz="709487" fontAlgn="auto">
              <a:spcBef>
                <a:spcPts val="0"/>
              </a:spcBef>
              <a:spcAft>
                <a:spcPts val="0"/>
              </a:spcAft>
              <a:buClrTx/>
            </a:pPr>
            <a:endParaRPr lang="en-GB" sz="1600" b="0" kern="1200" dirty="0">
              <a:solidFill>
                <a:srgbClr val="55555A"/>
              </a:solidFill>
              <a:latin typeface="Arial"/>
              <a:ea typeface="SimSun" panose="02010600030101010101" pitchFamily="2" charset="-122"/>
            </a:endParaRPr>
          </a:p>
          <a:p>
            <a:pPr defTabSz="709487" fontAlgn="auto">
              <a:spcBef>
                <a:spcPts val="0"/>
              </a:spcBef>
              <a:spcAft>
                <a:spcPts val="0"/>
              </a:spcAft>
              <a:buClrTx/>
            </a:pPr>
            <a:r>
              <a:rPr lang="en-GB" sz="1600" b="0" kern="1200" dirty="0">
                <a:solidFill>
                  <a:srgbClr val="55555A"/>
                </a:solidFill>
                <a:latin typeface="Arial"/>
                <a:ea typeface="SimSun" panose="02010600030101010101" pitchFamily="2" charset="-122"/>
              </a:rPr>
              <a:t>For the purposes of this analysis, a 4</a:t>
            </a:r>
            <a:r>
              <a:rPr lang="en-GB" sz="1600" b="0" kern="1200" dirty="0">
                <a:solidFill>
                  <a:srgbClr val="55555A"/>
                </a:solidFill>
                <a:latin typeface="Times New Roman" panose="02020603050405020304" pitchFamily="18" charset="0"/>
                <a:ea typeface="SimSun" panose="02010600030101010101" pitchFamily="2" charset="-122"/>
                <a:cs typeface="Times New Roman" panose="02020603050405020304" pitchFamily="18" charset="0"/>
              </a:rPr>
              <a:t>°</a:t>
            </a:r>
            <a:r>
              <a:rPr lang="en-GB" sz="1600" b="0" kern="1200" dirty="0">
                <a:solidFill>
                  <a:srgbClr val="55555A"/>
                </a:solidFill>
                <a:latin typeface="Arial"/>
                <a:ea typeface="SimSun" panose="02010600030101010101" pitchFamily="2" charset="-122"/>
              </a:rPr>
              <a:t>C scenario is represented by RCP8.5 (this could be considered a “business as usual” scenario with very limited reduction in global GHG emissions leading to an increase in average global temperature of 3.2 – 4.5°C by 2100.) </a:t>
            </a:r>
          </a:p>
          <a:p>
            <a:pPr defTabSz="709487" fontAlgn="auto">
              <a:spcBef>
                <a:spcPts val="0"/>
              </a:spcBef>
              <a:spcAft>
                <a:spcPts val="0"/>
              </a:spcAft>
              <a:buClrTx/>
            </a:pPr>
            <a:endParaRPr lang="en-GB" sz="1600" b="0" kern="1200" dirty="0">
              <a:solidFill>
                <a:srgbClr val="55555A"/>
              </a:solidFill>
              <a:latin typeface="Arial"/>
              <a:ea typeface="SimSun" panose="02010600030101010101" pitchFamily="2" charset="-122"/>
            </a:endParaRPr>
          </a:p>
          <a:p>
            <a:pPr defTabSz="709487" fontAlgn="auto">
              <a:spcBef>
                <a:spcPts val="0"/>
              </a:spcBef>
              <a:spcAft>
                <a:spcPts val="0"/>
              </a:spcAft>
              <a:buClrTx/>
            </a:pPr>
            <a:r>
              <a:rPr lang="en-GB" sz="1600" b="0" kern="1200" dirty="0">
                <a:solidFill>
                  <a:srgbClr val="55555A"/>
                </a:solidFill>
                <a:latin typeface="Arial"/>
                <a:ea typeface="SimSun" panose="02010600030101010101" pitchFamily="2" charset="-122"/>
              </a:rPr>
              <a:t>A 2°C scenario is represented by RCP4.5 (this could be considered a scenario aligned with the very minimum ambition in the “Paris Agreement” to limit global emissions to 2°C: in RCP4.5 global temperature increase is limited to 1.7 – 3.2°C by 2100.)</a:t>
            </a:r>
            <a:endParaRPr lang="en-GB" sz="1600" b="0" kern="1200" dirty="0">
              <a:solidFill>
                <a:srgbClr val="55555A"/>
              </a:solidFill>
              <a:latin typeface="Arial"/>
              <a:ea typeface="ＭＳ Ｐゴシック"/>
            </a:endParaRPr>
          </a:p>
          <a:p>
            <a:pPr marL="0" indent="0" defTabSz="709487" fontAlgn="auto">
              <a:spcBef>
                <a:spcPts val="0"/>
              </a:spcBef>
              <a:spcAft>
                <a:spcPts val="0"/>
              </a:spcAft>
              <a:buClrTx/>
              <a:buFont typeface="Arial" panose="020B0604020202020204" pitchFamily="34" charset="0"/>
              <a:buNone/>
            </a:pPr>
            <a:endParaRPr lang="en-GB" sz="1600" b="0" kern="1200" dirty="0">
              <a:solidFill>
                <a:srgbClr val="55555A"/>
              </a:solidFill>
              <a:latin typeface="Arial"/>
              <a:ea typeface="ＭＳ Ｐゴシック"/>
            </a:endParaRPr>
          </a:p>
          <a:p>
            <a:pPr marL="0" indent="0" defTabSz="709487" fontAlgn="auto">
              <a:spcBef>
                <a:spcPts val="0"/>
              </a:spcBef>
              <a:spcAft>
                <a:spcPts val="0"/>
              </a:spcAft>
              <a:buClrTx/>
              <a:buFont typeface="Arial" panose="020B0604020202020204" pitchFamily="34" charset="0"/>
              <a:buNone/>
            </a:pPr>
            <a:r>
              <a:rPr lang="en-GB" sz="1600" b="0" kern="1200" dirty="0">
                <a:solidFill>
                  <a:srgbClr val="55555A"/>
                </a:solidFill>
                <a:latin typeface="Arial"/>
                <a:ea typeface="ＭＳ Ｐゴシック"/>
              </a:rPr>
              <a:t>For the UK, only limited climate data for RCP4.5 is available in the UKCP18 projections.</a:t>
            </a:r>
          </a:p>
          <a:p>
            <a:pPr marL="0" indent="0" defTabSz="709487" fontAlgn="auto">
              <a:spcBef>
                <a:spcPts val="0"/>
              </a:spcBef>
              <a:spcAft>
                <a:spcPts val="0"/>
              </a:spcAft>
              <a:buClrTx/>
              <a:buFont typeface="Arial" panose="020B0604020202020204" pitchFamily="34" charset="0"/>
              <a:buNone/>
            </a:pPr>
            <a:endParaRPr lang="en-GB" sz="1600" b="0" kern="1200" dirty="0">
              <a:solidFill>
                <a:srgbClr val="55555A"/>
              </a:solidFill>
              <a:latin typeface="Arial"/>
              <a:ea typeface="ＭＳ Ｐゴシック"/>
            </a:endParaRPr>
          </a:p>
          <a:p>
            <a:pPr marL="0" indent="0" algn="l" rtl="0" eaLnBrk="1" fontAlgn="b" hangingPunct="1">
              <a:spcBef>
                <a:spcPts val="0"/>
              </a:spcBef>
              <a:spcAft>
                <a:spcPts val="600"/>
              </a:spcAft>
            </a:pPr>
            <a:r>
              <a:rPr lang="en-GB" sz="1800" b="1"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Uncertainty levels for climate hazard assessment</a:t>
            </a:r>
            <a:endParaRPr lang="en-GB" sz="1800" b="0" i="0" u="none" strike="noStrike" dirty="0">
              <a:effectLst/>
              <a:latin typeface="Arial" panose="020B0604020202020204" pitchFamily="34" charset="0"/>
            </a:endParaRPr>
          </a:p>
          <a:p>
            <a:pPr marL="0" indent="0" algn="l" rtl="0" eaLnBrk="1" fontAlgn="b" hangingPunct="1">
              <a:spcBef>
                <a:spcPts val="0"/>
              </a:spcBef>
              <a:spcAft>
                <a:spcPts val="600"/>
              </a:spcAft>
            </a:pPr>
            <a:r>
              <a:rPr lang="en-GB" sz="1800" b="1"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L</a:t>
            </a:r>
            <a:endParaRPr lang="en-GB" sz="1800" b="0" i="0" u="none" strike="noStrike" dirty="0">
              <a:effectLst/>
              <a:latin typeface="Arial" panose="020B0604020202020204" pitchFamily="34" charset="0"/>
            </a:endParaRPr>
          </a:p>
          <a:p>
            <a:pPr marL="0" indent="0" algn="l" rtl="0" eaLnBrk="1" fontAlgn="b" hangingPunct="1">
              <a:spcBef>
                <a:spcPts val="0"/>
              </a:spcBef>
              <a:spcAft>
                <a:spcPts val="600"/>
              </a:spcAft>
            </a:pPr>
            <a:r>
              <a:rPr lang="en-GB" sz="1800" b="0"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Climate model outputs show agreement on trend and the difference between 10</a:t>
            </a:r>
            <a:r>
              <a:rPr lang="en-GB" sz="1800" b="0" i="0" u="none" strike="noStrike" baseline="30000"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th</a:t>
            </a:r>
            <a:r>
              <a:rPr lang="en-GB" sz="1800" b="0"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 and 90</a:t>
            </a:r>
            <a:r>
              <a:rPr lang="en-GB" sz="1800" b="0" i="0" u="none" strike="noStrike" baseline="30000"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th</a:t>
            </a:r>
            <a:r>
              <a:rPr lang="en-GB" sz="1800" b="0"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 percentile and the best estimate (50</a:t>
            </a:r>
            <a:r>
              <a:rPr lang="en-GB" sz="1800" b="0" i="0" u="none" strike="noStrike" baseline="30000"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th</a:t>
            </a:r>
            <a:r>
              <a:rPr lang="en-GB" sz="1800" b="0"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 percentile) is not considered significant (the 90</a:t>
            </a:r>
            <a:r>
              <a:rPr lang="en-GB" sz="1800" b="0" i="0" u="none" strike="noStrike" baseline="30000"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th</a:t>
            </a:r>
            <a:r>
              <a:rPr lang="en-GB" sz="1800" b="0"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 percentile is less than twice the value of the 50</a:t>
            </a:r>
            <a:r>
              <a:rPr lang="en-GB" sz="1800" b="0" i="0" u="none" strike="noStrike" baseline="30000"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th</a:t>
            </a:r>
            <a:r>
              <a:rPr lang="en-GB" sz="1800" b="0"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 percentile).</a:t>
            </a:r>
            <a:endParaRPr lang="en-GB" sz="1800" b="0" i="0" u="none" strike="noStrike" dirty="0">
              <a:effectLst/>
              <a:latin typeface="Arial" panose="020B0604020202020204" pitchFamily="34" charset="0"/>
            </a:endParaRPr>
          </a:p>
          <a:p>
            <a:pPr marL="0" indent="0" algn="l" rtl="0" eaLnBrk="1" fontAlgn="b" hangingPunct="1">
              <a:spcBef>
                <a:spcPts val="0"/>
              </a:spcBef>
              <a:spcAft>
                <a:spcPts val="600"/>
              </a:spcAft>
            </a:pPr>
            <a:r>
              <a:rPr lang="en-GB" sz="1800" b="1"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M</a:t>
            </a:r>
            <a:endParaRPr lang="en-GB" sz="1800" b="0" i="0" u="none" strike="noStrike" dirty="0">
              <a:effectLst/>
              <a:latin typeface="Arial" panose="020B0604020202020204" pitchFamily="34" charset="0"/>
            </a:endParaRPr>
          </a:p>
          <a:p>
            <a:pPr marL="0" indent="0" algn="l" rtl="0" eaLnBrk="1" fontAlgn="b" hangingPunct="1">
              <a:spcBef>
                <a:spcPts val="0"/>
              </a:spcBef>
              <a:spcAft>
                <a:spcPts val="600"/>
              </a:spcAft>
            </a:pPr>
            <a:r>
              <a:rPr lang="en-GB" sz="1800" b="0"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Climate model outputs may show agreement on trend but the difference between 10</a:t>
            </a:r>
            <a:r>
              <a:rPr lang="en-GB" sz="1800" b="0" i="0" u="none" strike="noStrike" baseline="30000"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th</a:t>
            </a:r>
            <a:r>
              <a:rPr lang="en-GB" sz="1800" b="0"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 and 90</a:t>
            </a:r>
            <a:r>
              <a:rPr lang="en-GB" sz="1800" b="0" i="0" u="none" strike="noStrike" baseline="30000"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th</a:t>
            </a:r>
            <a:r>
              <a:rPr lang="en-GB" sz="1800" b="0"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 percentile and the best estimate is considered significant.</a:t>
            </a:r>
            <a:endParaRPr lang="en-GB" sz="1800" b="0" i="0" u="none" strike="noStrike" dirty="0">
              <a:effectLst/>
              <a:latin typeface="Arial" panose="020B0604020202020204" pitchFamily="34" charset="0"/>
            </a:endParaRPr>
          </a:p>
          <a:p>
            <a:pPr marL="0" indent="0" algn="l" rtl="0" eaLnBrk="1" fontAlgn="b" hangingPunct="1">
              <a:spcBef>
                <a:spcPts val="0"/>
              </a:spcBef>
              <a:spcAft>
                <a:spcPts val="600"/>
              </a:spcAft>
            </a:pPr>
            <a:r>
              <a:rPr lang="en-GB" sz="1800" b="1"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H</a:t>
            </a:r>
            <a:endParaRPr lang="en-GB" sz="1800" b="0" i="0" u="none" strike="noStrike" dirty="0">
              <a:effectLst/>
              <a:latin typeface="Arial" panose="020B0604020202020204" pitchFamily="34" charset="0"/>
            </a:endParaRPr>
          </a:p>
          <a:p>
            <a:pPr marL="0" indent="0" algn="l" rtl="0" eaLnBrk="1" fontAlgn="b" hangingPunct="1">
              <a:spcBef>
                <a:spcPts val="0"/>
              </a:spcBef>
              <a:spcAft>
                <a:spcPts val="600"/>
              </a:spcAft>
            </a:pPr>
            <a:r>
              <a:rPr lang="en-GB" sz="1800" b="0"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Climate model outputs do not show agreement on trend and the difference between 10</a:t>
            </a:r>
            <a:r>
              <a:rPr lang="en-GB" sz="1800" b="0" i="0" u="none" strike="noStrike" baseline="30000"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th</a:t>
            </a:r>
            <a:r>
              <a:rPr lang="en-GB" sz="1800" b="0"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 and 90</a:t>
            </a:r>
            <a:r>
              <a:rPr lang="en-GB" sz="1800" b="0" i="0" u="none" strike="noStrike" baseline="30000"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th</a:t>
            </a:r>
            <a:r>
              <a:rPr lang="en-GB" sz="1800" b="0" i="0" u="none" strike="noStrike" dirty="0">
                <a:solidFill>
                  <a:srgbClr val="55555A"/>
                </a:solidFill>
                <a:effectLst/>
                <a:latin typeface="Arial" panose="020B0604020202020204" pitchFamily="34" charset="0"/>
                <a:ea typeface="ＭＳ Ｐゴシック" panose="020B0600070205080204" pitchFamily="34" charset="-128"/>
                <a:cs typeface="Times New Roman" panose="02020603050405020304" pitchFamily="18" charset="0"/>
              </a:rPr>
              <a:t> percentile and the best estimate is considered significant</a:t>
            </a:r>
            <a:endParaRPr lang="en-GB" sz="1800" b="0" i="0" u="none" strike="noStrike" dirty="0">
              <a:effectLst/>
              <a:latin typeface="Arial" panose="020B0604020202020204" pitchFamily="34" charset="0"/>
            </a:endParaRPr>
          </a:p>
          <a:p>
            <a:pPr marL="0" indent="0" defTabSz="709487" fontAlgn="auto">
              <a:spcBef>
                <a:spcPts val="0"/>
              </a:spcBef>
              <a:spcAft>
                <a:spcPts val="0"/>
              </a:spcAft>
              <a:buClrTx/>
              <a:buFont typeface="Arial" panose="020B0604020202020204" pitchFamily="34" charset="0"/>
              <a:buNone/>
            </a:pPr>
            <a:endParaRPr lang="en-GB" sz="1600" b="0" kern="1200" dirty="0">
              <a:solidFill>
                <a:srgbClr val="55555A"/>
              </a:solidFill>
              <a:latin typeface="Arial"/>
              <a:ea typeface="ＭＳ Ｐゴシック"/>
            </a:endParaRPr>
          </a:p>
          <a:p>
            <a:endParaRPr lang="en-GB" dirty="0"/>
          </a:p>
        </p:txBody>
      </p:sp>
      <p:sp>
        <p:nvSpPr>
          <p:cNvPr id="4" name="Slide Number Placeholder 3"/>
          <p:cNvSpPr>
            <a:spLocks noGrp="1"/>
          </p:cNvSpPr>
          <p:nvPr>
            <p:ph type="sldNum" sz="quarter" idx="5"/>
          </p:nvPr>
        </p:nvSpPr>
        <p:spPr/>
        <p:txBody>
          <a:bodyPr/>
          <a:lstStyle/>
          <a:p>
            <a:pPr marL="0" marR="0" lvl="0" indent="0" algn="r" defTabSz="1043056" rtl="0" eaLnBrk="1" fontAlgn="auto" latinLnBrk="0" hangingPunct="1">
              <a:lnSpc>
                <a:spcPct val="100000"/>
              </a:lnSpc>
              <a:spcBef>
                <a:spcPts val="0"/>
              </a:spcBef>
              <a:spcAft>
                <a:spcPts val="0"/>
              </a:spcAft>
              <a:buClrTx/>
              <a:buSzTx/>
              <a:buFontTx/>
              <a:buNone/>
              <a:tabLst/>
              <a:defRPr/>
            </a:pPr>
            <a:fld id="{B41B40D6-A4F2-41D8-8C81-BF368704A2D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4305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150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09487" fontAlgn="auto">
              <a:spcBef>
                <a:spcPts val="0"/>
              </a:spcBef>
              <a:spcAft>
                <a:spcPts val="0"/>
              </a:spcAft>
              <a:buClrTx/>
            </a:pPr>
            <a:r>
              <a:rPr lang="en-GB" sz="800" b="0" kern="1200" dirty="0">
                <a:solidFill>
                  <a:srgbClr val="55555A"/>
                </a:solidFill>
                <a:latin typeface="Arial"/>
                <a:ea typeface="ＭＳ Ｐゴシック"/>
                <a:cs typeface="Times New Roman"/>
              </a:rPr>
              <a:t>This vulnerability assessment is a high-level, qualitative assessment based on asset types.  Each asset type (e.g. electricity substations) was assigned a qualitative vulnerability score for each of the hazards. </a:t>
            </a:r>
          </a:p>
          <a:p>
            <a:pPr defTabSz="709487" fontAlgn="auto">
              <a:spcBef>
                <a:spcPts val="0"/>
              </a:spcBef>
              <a:spcAft>
                <a:spcPts val="0"/>
              </a:spcAft>
              <a:buClrTx/>
            </a:pPr>
            <a:r>
              <a:rPr lang="en-GB" sz="800" b="0" kern="1200" dirty="0">
                <a:solidFill>
                  <a:srgbClr val="55555A"/>
                </a:solidFill>
                <a:latin typeface="Arial"/>
                <a:ea typeface="ＭＳ Ｐゴシック"/>
                <a:cs typeface="Times New Roman"/>
              </a:rPr>
              <a:t>This score is derived from a review of </a:t>
            </a:r>
            <a:r>
              <a:rPr lang="en-GB" sz="800" b="0" kern="1200" dirty="0">
                <a:solidFill>
                  <a:srgbClr val="55555A"/>
                </a:solidFill>
                <a:latin typeface="Arial"/>
                <a:ea typeface="ＭＳ Ｐゴシック"/>
              </a:rPr>
              <a:t>general design characteristics and past experience for each asset type relevant to climate hazards. Characteristics included, for example, knowledge of whether the asset is above or below ground, its functionality, and the standards it is designed to. </a:t>
            </a:r>
          </a:p>
          <a:p>
            <a:pPr defTabSz="709487" fontAlgn="auto">
              <a:spcBef>
                <a:spcPts val="0"/>
              </a:spcBef>
              <a:spcAft>
                <a:spcPts val="0"/>
              </a:spcAft>
              <a:buClrTx/>
            </a:pPr>
            <a:endParaRPr lang="en-GB" sz="800" b="0" kern="1200" dirty="0">
              <a:solidFill>
                <a:srgbClr val="55555A"/>
              </a:solidFill>
              <a:latin typeface="Arial"/>
              <a:ea typeface="ＭＳ Ｐゴシック"/>
            </a:endParaRPr>
          </a:p>
          <a:p>
            <a:pPr defTabSz="709487" fontAlgn="auto">
              <a:spcBef>
                <a:spcPts val="0"/>
              </a:spcBef>
              <a:spcAft>
                <a:spcPts val="0"/>
              </a:spcAft>
              <a:buClrTx/>
            </a:pPr>
            <a:r>
              <a:rPr lang="en-GB" sz="800" b="0" kern="1200" dirty="0">
                <a:solidFill>
                  <a:srgbClr val="55555A"/>
                </a:solidFill>
                <a:latin typeface="Arial"/>
                <a:ea typeface="ＭＳ Ｐゴシック"/>
                <a:cs typeface="Times New Roman"/>
              </a:rPr>
              <a:t>The vulnerability scores were determined through a combination of expert judgment and literature review, including feedback from National Grid experts; review of internal National Grid reports (including UK Adaptation Reporting Power report); review of relevant external, published literature; and interviews with subject matter experts.</a:t>
            </a:r>
          </a:p>
          <a:p>
            <a:pPr defTabSz="709487" fontAlgn="auto">
              <a:spcBef>
                <a:spcPts val="0"/>
              </a:spcBef>
              <a:spcAft>
                <a:spcPts val="0"/>
              </a:spcAft>
              <a:buClrTx/>
            </a:pPr>
            <a:endParaRPr lang="en-GB" sz="800" b="0" kern="1200" dirty="0">
              <a:solidFill>
                <a:srgbClr val="55555A"/>
              </a:solidFill>
              <a:latin typeface="Arial"/>
              <a:ea typeface="ＭＳ Ｐゴシック"/>
              <a:cs typeface="Times New Roman"/>
            </a:endParaRPr>
          </a:p>
          <a:p>
            <a:pPr defTabSz="709487" fontAlgn="auto">
              <a:spcBef>
                <a:spcPts val="0"/>
              </a:spcBef>
              <a:spcAft>
                <a:spcPts val="0"/>
              </a:spcAft>
              <a:buClrTx/>
            </a:pPr>
            <a:r>
              <a:rPr lang="en-GB" sz="800" b="0" kern="1200" dirty="0">
                <a:solidFill>
                  <a:srgbClr val="55555A"/>
                </a:solidFill>
                <a:latin typeface="Arial"/>
                <a:ea typeface="ＭＳ Ｐゴシック"/>
                <a:cs typeface="Times New Roman"/>
              </a:rPr>
              <a:t>The vulnerability assessment is thus a matrix linking climate hazards (as defined by the selected climate indicators) to asset types to indicate the potential impact on that asset type were the hazard to be experienced</a:t>
            </a:r>
            <a:r>
              <a:rPr lang="en-GB" sz="800" b="0" kern="1200" dirty="0">
                <a:solidFill>
                  <a:srgbClr val="55555A"/>
                </a:solidFill>
                <a:latin typeface="Times New Roman"/>
                <a:ea typeface="ＭＳ Ｐゴシック"/>
                <a:cs typeface="Times New Roman"/>
              </a:rPr>
              <a:t>. </a:t>
            </a:r>
            <a:endParaRPr lang="en-GB" sz="800" b="0" kern="1200" dirty="0">
              <a:solidFill>
                <a:srgbClr val="55555A"/>
              </a:solidFill>
              <a:latin typeface="Arial"/>
              <a:ea typeface="ＭＳ Ｐゴシック"/>
            </a:endParaRPr>
          </a:p>
          <a:p>
            <a:endParaRPr lang="en-GB" dirty="0"/>
          </a:p>
        </p:txBody>
      </p:sp>
      <p:sp>
        <p:nvSpPr>
          <p:cNvPr id="4" name="Slide Number Placeholder 3"/>
          <p:cNvSpPr>
            <a:spLocks noGrp="1"/>
          </p:cNvSpPr>
          <p:nvPr>
            <p:ph type="sldNum" sz="quarter" idx="5"/>
          </p:nvPr>
        </p:nvSpPr>
        <p:spPr/>
        <p:txBody>
          <a:bodyPr/>
          <a:lstStyle/>
          <a:p>
            <a:fld id="{DD779895-3E67-4CB8-BE0C-23F3FD5FF7F3}" type="slidenum">
              <a:rPr lang="en-GB" smtClean="0"/>
              <a:pPr/>
              <a:t>12</a:t>
            </a:fld>
            <a:endParaRPr lang="en-GB"/>
          </a:p>
        </p:txBody>
      </p:sp>
    </p:spTree>
    <p:extLst>
      <p:ext uri="{BB962C8B-B14F-4D97-AF65-F5344CB8AC3E}">
        <p14:creationId xmlns:p14="http://schemas.microsoft.com/office/powerpoint/2010/main" val="1499706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09487" fontAlgn="auto">
              <a:spcBef>
                <a:spcPts val="0"/>
              </a:spcBef>
              <a:spcAft>
                <a:spcPts val="408"/>
              </a:spcAft>
              <a:buClr>
                <a:srgbClr val="55555A"/>
              </a:buClr>
            </a:pPr>
            <a:r>
              <a:rPr lang="en-GB" sz="800" b="0" dirty="0">
                <a:solidFill>
                  <a:srgbClr val="55555A"/>
                </a:solidFill>
                <a:latin typeface="Arial"/>
                <a:ea typeface="ＭＳ Ｐゴシック"/>
              </a:rPr>
              <a:t>The findings from the hazard (very low to very high), vulnerability (low to high) and exposure (yes/no) are combined using a risk matrix to obtain an estimate of the risk level. </a:t>
            </a:r>
          </a:p>
          <a:p>
            <a:pPr defTabSz="709487" fontAlgn="auto">
              <a:spcBef>
                <a:spcPts val="0"/>
              </a:spcBef>
              <a:spcAft>
                <a:spcPts val="408"/>
              </a:spcAft>
              <a:buClr>
                <a:srgbClr val="55555A"/>
              </a:buClr>
            </a:pPr>
            <a:r>
              <a:rPr lang="en-GB" sz="800" b="0" dirty="0">
                <a:solidFill>
                  <a:srgbClr val="55555A"/>
                </a:solidFill>
                <a:latin typeface="Arial"/>
                <a:ea typeface="ＭＳ Ｐゴシック"/>
              </a:rPr>
              <a:t>Exposure is not explicit within this matrix since it is considered in a precursor step: risk is only estimated where an asset is exposed to the hazard in view, determined by geospatial colocation within a grid cell. </a:t>
            </a:r>
          </a:p>
          <a:p>
            <a:pPr defTabSz="709487" fontAlgn="auto">
              <a:spcBef>
                <a:spcPts val="0"/>
              </a:spcBef>
              <a:spcAft>
                <a:spcPts val="408"/>
              </a:spcAft>
              <a:buClr>
                <a:srgbClr val="55555A"/>
              </a:buClr>
            </a:pPr>
            <a:endParaRPr lang="en-GB" sz="800" b="0" dirty="0">
              <a:solidFill>
                <a:srgbClr val="55555A"/>
              </a:solidFill>
              <a:latin typeface="Arial"/>
              <a:ea typeface="ＭＳ Ｐゴシック"/>
            </a:endParaRPr>
          </a:p>
          <a:p>
            <a:pPr defTabSz="709487" fontAlgn="auto">
              <a:spcBef>
                <a:spcPts val="0"/>
              </a:spcBef>
              <a:spcAft>
                <a:spcPts val="408"/>
              </a:spcAft>
              <a:buClr>
                <a:srgbClr val="55555A"/>
              </a:buClr>
            </a:pPr>
            <a:r>
              <a:rPr lang="en-GB" sz="800" b="0" dirty="0">
                <a:solidFill>
                  <a:srgbClr val="55555A"/>
                </a:solidFill>
                <a:latin typeface="Arial"/>
                <a:ea typeface="ＭＳ Ｐゴシック"/>
              </a:rPr>
              <a:t>The risk matrix categorises risk as low (L), medium (M), high (H) or very high (VH) depending on the hazard and vulnerability scores. It was based on existing matrices in use (such as within ARP reports), but there was no standard 3 x 5 matrix widely used.</a:t>
            </a:r>
          </a:p>
          <a:p>
            <a:pPr defTabSz="709487" fontAlgn="auto">
              <a:spcBef>
                <a:spcPts val="0"/>
              </a:spcBef>
              <a:spcAft>
                <a:spcPts val="408"/>
              </a:spcAft>
              <a:buClr>
                <a:srgbClr val="55555A"/>
              </a:buClr>
            </a:pPr>
            <a:endParaRPr lang="en-GB" sz="800" b="0" dirty="0">
              <a:solidFill>
                <a:srgbClr val="55555A"/>
              </a:solidFill>
              <a:latin typeface="Arial"/>
              <a:ea typeface="ＭＳ Ｐゴシック"/>
            </a:endParaRPr>
          </a:p>
          <a:p>
            <a:pPr defTabSz="709487" fontAlgn="auto">
              <a:spcBef>
                <a:spcPts val="0"/>
              </a:spcBef>
              <a:spcAft>
                <a:spcPts val="408"/>
              </a:spcAft>
              <a:buClr>
                <a:srgbClr val="55555A"/>
              </a:buClr>
            </a:pPr>
            <a:r>
              <a:rPr lang="en-GB" sz="800" b="0" dirty="0">
                <a:solidFill>
                  <a:srgbClr val="55555A"/>
                </a:solidFill>
                <a:latin typeface="Arial"/>
                <a:ea typeface="ＭＳ Ｐゴシック"/>
              </a:rPr>
              <a:t>This version was defined in consultation with the National Grid Steering Group and provides a balance between high and low risks. VH risk is only assigned where an asset type has high vulnerability to a particular hazard and that hazard frequency falls into the VH band. More or less conservative versions of the risk matrix could be applied within the assessment.</a:t>
            </a:r>
          </a:p>
          <a:p>
            <a:endParaRPr lang="en-GB" dirty="0"/>
          </a:p>
          <a:p>
            <a:pPr defTabSz="709487" fontAlgn="auto">
              <a:spcBef>
                <a:spcPts val="0"/>
              </a:spcBef>
              <a:spcAft>
                <a:spcPts val="0"/>
              </a:spcAft>
              <a:buClrTx/>
            </a:pPr>
            <a:r>
              <a:rPr lang="en-GB" sz="800" b="0" kern="1200" dirty="0">
                <a:solidFill>
                  <a:srgbClr val="55555A"/>
                </a:solidFill>
                <a:latin typeface="Arial"/>
                <a:ea typeface="ＭＳ Ｐゴシック"/>
              </a:rPr>
              <a:t>Risk is calculated at the resolution of the common grid to enable combination of the hazard assessment (resolution defined by available climate data) and vulnerability assessment (assigned to asset types present in each grid cell). Hence, assets with the same vulnerability score are assigned the same risk score per hazard within each grid cell.</a:t>
            </a:r>
          </a:p>
          <a:p>
            <a:pPr defTabSz="709487" fontAlgn="auto">
              <a:spcBef>
                <a:spcPts val="0"/>
              </a:spcBef>
              <a:spcAft>
                <a:spcPts val="0"/>
              </a:spcAft>
              <a:buClrTx/>
            </a:pPr>
            <a:endParaRPr lang="en-GB" sz="800" b="0" kern="1200" dirty="0">
              <a:solidFill>
                <a:srgbClr val="55555A"/>
              </a:solidFill>
              <a:latin typeface="Arial"/>
              <a:ea typeface="ＭＳ Ｐゴシック"/>
            </a:endParaRPr>
          </a:p>
          <a:p>
            <a:pPr defTabSz="709487" fontAlgn="auto">
              <a:spcBef>
                <a:spcPts val="0"/>
              </a:spcBef>
              <a:spcAft>
                <a:spcPts val="0"/>
              </a:spcAft>
              <a:buClrTx/>
            </a:pPr>
            <a:r>
              <a:rPr lang="en-GB" sz="800" b="0" kern="1200" dirty="0">
                <a:solidFill>
                  <a:srgbClr val="55555A"/>
                </a:solidFill>
                <a:latin typeface="Arial"/>
                <a:ea typeface="ＭＳ Ｐゴシック"/>
              </a:rPr>
              <a:t>Risk has been estimated for each relevant hazard- asset combination for the baseline and future time periods and relevant emissions scenarios (when data is available).</a:t>
            </a:r>
          </a:p>
          <a:p>
            <a:endParaRPr lang="en-GB" dirty="0"/>
          </a:p>
        </p:txBody>
      </p:sp>
      <p:sp>
        <p:nvSpPr>
          <p:cNvPr id="4" name="Slide Number Placeholder 3"/>
          <p:cNvSpPr>
            <a:spLocks noGrp="1"/>
          </p:cNvSpPr>
          <p:nvPr>
            <p:ph type="sldNum" sz="quarter" idx="5"/>
          </p:nvPr>
        </p:nvSpPr>
        <p:spPr/>
        <p:txBody>
          <a:bodyPr/>
          <a:lstStyle/>
          <a:p>
            <a:fld id="{DD779895-3E67-4CB8-BE0C-23F3FD5FF7F3}" type="slidenum">
              <a:rPr lang="en-GB" smtClean="0"/>
              <a:pPr/>
              <a:t>13</a:t>
            </a:fld>
            <a:endParaRPr lang="en-GB"/>
          </a:p>
        </p:txBody>
      </p:sp>
    </p:spTree>
    <p:extLst>
      <p:ext uri="{BB962C8B-B14F-4D97-AF65-F5344CB8AC3E}">
        <p14:creationId xmlns:p14="http://schemas.microsoft.com/office/powerpoint/2010/main" val="1731320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Different future priorities for different business functions:</a:t>
            </a:r>
          </a:p>
          <a:p>
            <a:r>
              <a:rPr lang="en-GB"/>
              <a:t>based on percentage of assets at high or very high risk in the 2070s under RCP8.5, compared to baseline climate</a:t>
            </a:r>
          </a:p>
          <a:p>
            <a:endParaRPr lang="en-GB"/>
          </a:p>
          <a:p>
            <a:pPr marL="0" algn="l" rtl="0" eaLnBrk="1" fontAlgn="t" latinLnBrk="0" hangingPunct="1">
              <a:lnSpc>
                <a:spcPts val="1800"/>
              </a:lnSpc>
              <a:spcBef>
                <a:spcPts val="0"/>
              </a:spcBef>
              <a:spcAft>
                <a:spcPts val="0"/>
              </a:spcAft>
            </a:pP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Electricity Transmission (UK)</a:t>
            </a:r>
            <a:endParaRPr lang="en-GB" sz="1800" b="0" i="0" u="none" strike="noStrike">
              <a:effectLst/>
              <a:latin typeface="Arial" panose="020B0604020202020204" pitchFamily="34" charset="0"/>
            </a:endParaRPr>
          </a:p>
          <a:p>
            <a:pPr marL="173736" indent="-173736" algn="l" rtl="0" eaLnBrk="1" fontAlgn="t" latinLnBrk="0" hangingPunct="1">
              <a:lnSpc>
                <a:spcPts val="1800"/>
              </a:lnSpc>
              <a:spcBef>
                <a:spcPts val="0"/>
              </a:spcBef>
              <a:spcAft>
                <a:spcPts val="0"/>
              </a:spcAft>
            </a:pP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Top 3 hazards to </a:t>
            </a: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overhead lines and towers: </a:t>
            </a:r>
            <a:r>
              <a:rPr lang="en-GB" sz="1800" b="0" i="0" u="none" strike="noStrike" kern="1200">
                <a:solidFill>
                  <a:srgbClr val="E61E28"/>
                </a:solidFill>
                <a:effectLst/>
                <a:latin typeface="Times New Roman" panose="02020603050405020304" pitchFamily="18" charset="0"/>
                <a:cs typeface="Times New Roman" panose="02020603050405020304" pitchFamily="18" charset="0"/>
              </a:rPr>
              <a:t>high temperatures </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(98%, 9%), river flooding (48%, 36%), </a:t>
            </a:r>
            <a:r>
              <a:rPr lang="en-GB" sz="1800" b="0" i="0" u="none" strike="noStrike" kern="1200">
                <a:solidFill>
                  <a:srgbClr val="E61E28"/>
                </a:solidFill>
                <a:effectLst/>
                <a:latin typeface="Times New Roman" panose="02020603050405020304" pitchFamily="18" charset="0"/>
                <a:cs typeface="Times New Roman" panose="02020603050405020304" pitchFamily="18" charset="0"/>
              </a:rPr>
              <a:t>lightning</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 (96%, 37%)</a:t>
            </a:r>
            <a:endParaRPr lang="en-GB" sz="1800" b="0" i="0" u="none" strike="noStrike">
              <a:effectLst/>
              <a:latin typeface="Arial" panose="020B0604020202020204" pitchFamily="34" charset="0"/>
            </a:endParaRPr>
          </a:p>
          <a:p>
            <a:pPr marL="173736" indent="-173736" algn="l" rtl="0" eaLnBrk="1" fontAlgn="t" latinLnBrk="0" hangingPunct="1">
              <a:lnSpc>
                <a:spcPts val="1800"/>
              </a:lnSpc>
              <a:spcBef>
                <a:spcPts val="0"/>
              </a:spcBef>
              <a:spcAft>
                <a:spcPts val="0"/>
              </a:spcAft>
            </a:pP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Underground cables </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face high risk from two hazards: river flooding (57%, 46%), </a:t>
            </a:r>
            <a:r>
              <a:rPr lang="en-GB" sz="1800" b="0" i="0" u="none" strike="noStrike" kern="1200">
                <a:solidFill>
                  <a:srgbClr val="E61E28"/>
                </a:solidFill>
                <a:effectLst/>
                <a:latin typeface="Times New Roman" panose="02020603050405020304" pitchFamily="18" charset="0"/>
                <a:cs typeface="Times New Roman" panose="02020603050405020304" pitchFamily="18" charset="0"/>
              </a:rPr>
              <a:t>coastal flooding </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(35%, 13%)</a:t>
            </a:r>
            <a:endParaRPr lang="en-GB" sz="1800" b="0" i="0" u="none" strike="noStrike">
              <a:effectLst/>
              <a:latin typeface="Arial" panose="020B0604020202020204" pitchFamily="34" charset="0"/>
            </a:endParaRPr>
          </a:p>
          <a:p>
            <a:pPr marL="173736" marR="0" indent="-173736" algn="l" rtl="0" eaLnBrk="1" fontAlgn="auto" latinLnBrk="0" hangingPunct="1">
              <a:lnSpc>
                <a:spcPts val="1800"/>
              </a:lnSpc>
              <a:spcBef>
                <a:spcPts val="0"/>
              </a:spcBef>
              <a:spcAft>
                <a:spcPts val="0"/>
              </a:spcAft>
            </a:pP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Top 3 hazards to </a:t>
            </a: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substations: </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river flooding (56%, 45%), coastal flooding (33%, 14%), heatwaves (13%, 0%)</a:t>
            </a:r>
          </a:p>
          <a:p>
            <a:pPr marL="173736" marR="0" indent="-173736" algn="l" rtl="0" eaLnBrk="1" fontAlgn="auto" latinLnBrk="0" hangingPunct="1">
              <a:lnSpc>
                <a:spcPts val="1800"/>
              </a:lnSpc>
              <a:spcBef>
                <a:spcPts val="0"/>
              </a:spcBef>
              <a:spcAft>
                <a:spcPts val="0"/>
              </a:spcAft>
            </a:pPr>
            <a:endParaRPr lang="en-GB" sz="1800" b="0" i="0" u="none" strike="noStrike">
              <a:effectLst/>
              <a:latin typeface="Arial" panose="020B0604020202020204" pitchFamily="34" charset="0"/>
            </a:endParaRPr>
          </a:p>
          <a:p>
            <a:pPr marL="0" algn="l" rtl="0" eaLnBrk="1" fontAlgn="t" latinLnBrk="0" hangingPunct="1">
              <a:lnSpc>
                <a:spcPts val="1800"/>
              </a:lnSpc>
              <a:spcBef>
                <a:spcPts val="0"/>
              </a:spcBef>
              <a:spcAft>
                <a:spcPts val="0"/>
              </a:spcAft>
            </a:pP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Gas Transmission (UK)</a:t>
            </a:r>
            <a:endParaRPr lang="en-GB" sz="1800" b="0" i="0" u="none" strike="noStrike">
              <a:effectLst/>
              <a:latin typeface="Arial" panose="020B0604020202020204" pitchFamily="34" charset="0"/>
            </a:endParaRPr>
          </a:p>
          <a:p>
            <a:pPr marL="173736" marR="0" indent="-173736" algn="l" rtl="0" eaLnBrk="1" fontAlgn="auto" latinLnBrk="0" hangingPunct="1">
              <a:lnSpc>
                <a:spcPts val="1800"/>
              </a:lnSpc>
              <a:spcBef>
                <a:spcPts val="0"/>
              </a:spcBef>
              <a:spcAft>
                <a:spcPts val="0"/>
              </a:spcAft>
            </a:pP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Top 3 hazards to </a:t>
            </a: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compressor stations</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 </a:t>
            </a:r>
            <a:r>
              <a:rPr lang="en-GB" sz="1800" b="0" i="0" u="none" strike="noStrike" kern="1200">
                <a:solidFill>
                  <a:srgbClr val="E61E28"/>
                </a:solidFill>
                <a:effectLst/>
                <a:latin typeface="Times New Roman" panose="02020603050405020304" pitchFamily="18" charset="0"/>
                <a:cs typeface="Times New Roman" panose="02020603050405020304" pitchFamily="18" charset="0"/>
              </a:rPr>
              <a:t>high temperatures </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(83%, 13%), river flooding (53%, 37%), coastal flooding (17%, 4%) </a:t>
            </a:r>
            <a:endParaRPr lang="en-GB" sz="1800" b="0" i="0" u="none" strike="noStrike">
              <a:effectLst/>
              <a:latin typeface="Arial" panose="020B0604020202020204" pitchFamily="34" charset="0"/>
            </a:endParaRPr>
          </a:p>
          <a:p>
            <a:pPr marL="173736" marR="0" indent="-173736" algn="l" rtl="0" eaLnBrk="1" fontAlgn="auto" latinLnBrk="0" hangingPunct="1">
              <a:lnSpc>
                <a:spcPts val="1800"/>
              </a:lnSpc>
              <a:spcBef>
                <a:spcPts val="0"/>
              </a:spcBef>
              <a:spcAft>
                <a:spcPts val="0"/>
              </a:spcAft>
            </a:pP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Top 3 hazards to </a:t>
            </a: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offtakes</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 </a:t>
            </a:r>
            <a:r>
              <a:rPr lang="en-GB" sz="1800" b="0" i="0" u="none" strike="noStrike" kern="1200">
                <a:solidFill>
                  <a:srgbClr val="E61E28"/>
                </a:solidFill>
                <a:effectLst/>
                <a:latin typeface="Times New Roman" panose="02020603050405020304" pitchFamily="18" charset="0"/>
                <a:cs typeface="Times New Roman" panose="02020603050405020304" pitchFamily="18" charset="0"/>
              </a:rPr>
              <a:t>high temperatures </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(79%, 9%), river flooding (51%, 39%), coastal flooding (22%, 9%) </a:t>
            </a:r>
            <a:endParaRPr lang="en-GB" sz="1800" b="0" i="0" u="none" strike="noStrike">
              <a:effectLst/>
              <a:latin typeface="Arial" panose="020B0604020202020204" pitchFamily="34" charset="0"/>
            </a:endParaRPr>
          </a:p>
          <a:p>
            <a:pPr marL="173736" marR="0" indent="-173736" algn="l" rtl="0" eaLnBrk="1" fontAlgn="auto" latinLnBrk="0" hangingPunct="1">
              <a:lnSpc>
                <a:spcPts val="1800"/>
              </a:lnSpc>
              <a:spcBef>
                <a:spcPts val="0"/>
              </a:spcBef>
              <a:spcAft>
                <a:spcPts val="0"/>
              </a:spcAft>
            </a:pP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Avonmouth </a:t>
            </a: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LNG</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 facility risk to both coastal and river flooding moves from high in baseline to very high in future</a:t>
            </a:r>
            <a:endParaRPr lang="en-GB" sz="1800" b="0" i="0" u="none" strike="noStrike">
              <a:effectLst/>
              <a:latin typeface="Arial" panose="020B0604020202020204" pitchFamily="34" charset="0"/>
            </a:endParaRPr>
          </a:p>
          <a:p>
            <a:pPr marL="173736" marR="0" indent="-173736" algn="l" rtl="0" eaLnBrk="1" fontAlgn="auto" latinLnBrk="0" hangingPunct="1">
              <a:lnSpc>
                <a:spcPts val="1800"/>
              </a:lnSpc>
              <a:spcBef>
                <a:spcPts val="0"/>
              </a:spcBef>
              <a:spcAft>
                <a:spcPts val="0"/>
              </a:spcAft>
            </a:pP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Pipelines </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face high risk from only one hazard: river flooding (47%, 36%)</a:t>
            </a:r>
            <a:endParaRPr lang="en-GB" sz="1800" b="0" i="0" u="none" strike="noStrike">
              <a:effectLst/>
              <a:latin typeface="Arial" panose="020B0604020202020204" pitchFamily="34" charset="0"/>
            </a:endParaRPr>
          </a:p>
          <a:p>
            <a:pPr marL="173736" marR="0" indent="-173736" algn="l" rtl="0" eaLnBrk="1" fontAlgn="auto" latinLnBrk="0" hangingPunct="1">
              <a:lnSpc>
                <a:spcPts val="1800"/>
              </a:lnSpc>
              <a:spcBef>
                <a:spcPts val="0"/>
              </a:spcBef>
              <a:spcAft>
                <a:spcPts val="0"/>
              </a:spcAft>
            </a:pP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Terminals </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face high risk from two hazards: </a:t>
            </a:r>
            <a:r>
              <a:rPr lang="en-GB" sz="1800" b="0" i="0" u="none" strike="noStrike" kern="1200">
                <a:solidFill>
                  <a:srgbClr val="E61E28"/>
                </a:solidFill>
                <a:effectLst/>
                <a:latin typeface="Times New Roman" panose="02020603050405020304" pitchFamily="18" charset="0"/>
                <a:cs typeface="Times New Roman" panose="02020603050405020304" pitchFamily="18" charset="0"/>
              </a:rPr>
              <a:t>coastal flooding </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(100%, 43%), river flooding (71%, 71%)</a:t>
            </a:r>
          </a:p>
          <a:p>
            <a:pPr marL="173736" marR="0" indent="-173736" algn="l" rtl="0" eaLnBrk="1" fontAlgn="auto" latinLnBrk="0" hangingPunct="1">
              <a:lnSpc>
                <a:spcPts val="1800"/>
              </a:lnSpc>
              <a:spcBef>
                <a:spcPts val="0"/>
              </a:spcBef>
              <a:spcAft>
                <a:spcPts val="0"/>
              </a:spcAft>
            </a:pPr>
            <a:endParaRPr lang="en-GB" sz="1800" b="0" i="0" u="none" strike="noStrike">
              <a:effectLst/>
              <a:latin typeface="Arial" panose="020B0604020202020204" pitchFamily="34" charset="0"/>
            </a:endParaRPr>
          </a:p>
          <a:p>
            <a:pPr marL="0" algn="l" rtl="0" eaLnBrk="1" fontAlgn="t" latinLnBrk="0" hangingPunct="1">
              <a:lnSpc>
                <a:spcPts val="1800"/>
              </a:lnSpc>
              <a:spcBef>
                <a:spcPts val="0"/>
              </a:spcBef>
              <a:spcAft>
                <a:spcPts val="0"/>
              </a:spcAft>
            </a:pP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Ventures (UK)</a:t>
            </a:r>
            <a:endParaRPr lang="en-GB" sz="1800" b="0" i="0" u="none" strike="noStrike">
              <a:effectLst/>
              <a:latin typeface="Arial" panose="020B0604020202020204" pitchFamily="34" charset="0"/>
            </a:endParaRPr>
          </a:p>
          <a:p>
            <a:pPr marL="173736" marR="0" indent="-173736" algn="l" rtl="0" eaLnBrk="1" fontAlgn="auto" latinLnBrk="0" hangingPunct="1">
              <a:lnSpc>
                <a:spcPts val="1800"/>
              </a:lnSpc>
              <a:spcBef>
                <a:spcPts val="0"/>
              </a:spcBef>
              <a:spcAft>
                <a:spcPts val="0"/>
              </a:spcAft>
            </a:pP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Top 3 hazards to </a:t>
            </a: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converter stations</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 </a:t>
            </a:r>
            <a:r>
              <a:rPr lang="en-GB" sz="1800" b="0" i="0" u="none" strike="noStrike" kern="1200">
                <a:solidFill>
                  <a:srgbClr val="E61E28"/>
                </a:solidFill>
                <a:effectLst/>
                <a:latin typeface="Times New Roman" panose="02020603050405020304" pitchFamily="18" charset="0"/>
                <a:cs typeface="Times New Roman" panose="02020603050405020304" pitchFamily="18" charset="0"/>
              </a:rPr>
              <a:t>high temperatures </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(100%, 0%), </a:t>
            </a:r>
            <a:r>
              <a:rPr lang="en-GB" sz="1800" b="0" i="0" u="none" strike="noStrike" kern="1200">
                <a:solidFill>
                  <a:srgbClr val="E61E28"/>
                </a:solidFill>
                <a:effectLst/>
                <a:latin typeface="Times New Roman" panose="02020603050405020304" pitchFamily="18" charset="0"/>
                <a:cs typeface="Times New Roman" panose="02020603050405020304" pitchFamily="18" charset="0"/>
              </a:rPr>
              <a:t>coastal flooding </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(100%, 50%), river flooding (83%, 67%) </a:t>
            </a:r>
            <a:endParaRPr lang="en-GB" sz="1800" b="0" i="0" u="none" strike="noStrike">
              <a:effectLst/>
              <a:latin typeface="Arial" panose="020B0604020202020204" pitchFamily="34" charset="0"/>
            </a:endParaRPr>
          </a:p>
          <a:p>
            <a:pPr marL="173736" marR="0" indent="-173736" algn="l" rtl="0" eaLnBrk="1" fontAlgn="auto" latinLnBrk="0" hangingPunct="1">
              <a:lnSpc>
                <a:spcPts val="1800"/>
              </a:lnSpc>
              <a:spcBef>
                <a:spcPts val="0"/>
              </a:spcBef>
              <a:spcAft>
                <a:spcPts val="0"/>
              </a:spcAft>
            </a:pP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Gas meters </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face high risk from two hazards: river flooding (55%, 40%), coastal flooding (29%, 10%)</a:t>
            </a:r>
          </a:p>
          <a:p>
            <a:pPr marL="173736" marR="0" indent="-173736" algn="l" rtl="0" eaLnBrk="1" fontAlgn="auto" latinLnBrk="0" hangingPunct="1">
              <a:lnSpc>
                <a:spcPts val="1800"/>
              </a:lnSpc>
              <a:spcBef>
                <a:spcPts val="0"/>
              </a:spcBef>
              <a:spcAft>
                <a:spcPts val="0"/>
              </a:spcAft>
            </a:pPr>
            <a:endParaRPr lang="en-GB" sz="1800" b="0" i="0" u="none" strike="noStrike">
              <a:effectLst/>
              <a:latin typeface="Arial" panose="020B0604020202020204" pitchFamily="34" charset="0"/>
            </a:endParaRPr>
          </a:p>
          <a:p>
            <a:pPr marL="0" algn="l" rtl="0" eaLnBrk="1" fontAlgn="t" latinLnBrk="0" hangingPunct="1">
              <a:lnSpc>
                <a:spcPts val="1800"/>
              </a:lnSpc>
              <a:spcBef>
                <a:spcPts val="0"/>
              </a:spcBef>
              <a:spcAft>
                <a:spcPts val="0"/>
              </a:spcAft>
            </a:pP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Facilities (UK)</a:t>
            </a:r>
            <a:endParaRPr lang="en-GB" sz="1800" b="0" i="0" u="none" strike="noStrike">
              <a:effectLst/>
              <a:latin typeface="Arial" panose="020B0604020202020204" pitchFamily="34" charset="0"/>
            </a:endParaRPr>
          </a:p>
          <a:p>
            <a:pPr marL="173736" marR="0" indent="-173736" algn="l" rtl="0" eaLnBrk="1" fontAlgn="auto" latinLnBrk="0" hangingPunct="1">
              <a:lnSpc>
                <a:spcPts val="1800"/>
              </a:lnSpc>
              <a:spcBef>
                <a:spcPts val="0"/>
              </a:spcBef>
              <a:spcAft>
                <a:spcPts val="0"/>
              </a:spcAft>
            </a:pPr>
            <a:r>
              <a:rPr lang="en-GB" sz="1800" b="1" i="0" u="none" strike="noStrike" kern="1200">
                <a:solidFill>
                  <a:srgbClr val="000000"/>
                </a:solidFill>
                <a:effectLst/>
                <a:latin typeface="Times New Roman" panose="02020603050405020304" pitchFamily="18" charset="0"/>
                <a:cs typeface="Times New Roman" panose="02020603050405020304" pitchFamily="18" charset="0"/>
              </a:rPr>
              <a:t>Office locations </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face high risk from two hazards: </a:t>
            </a:r>
            <a:r>
              <a:rPr lang="en-GB" sz="1800" b="0" i="0" u="none" strike="noStrike" kern="1200">
                <a:solidFill>
                  <a:srgbClr val="E61E28"/>
                </a:solidFill>
                <a:effectLst/>
                <a:latin typeface="Times New Roman" panose="02020603050405020304" pitchFamily="18" charset="0"/>
                <a:cs typeface="Times New Roman" panose="02020603050405020304" pitchFamily="18" charset="0"/>
              </a:rPr>
              <a:t>high temperatures </a:t>
            </a:r>
            <a:r>
              <a:rPr lang="en-GB" sz="1800" b="0" i="0" u="none" strike="noStrike" kern="1200">
                <a:solidFill>
                  <a:srgbClr val="000000"/>
                </a:solidFill>
                <a:effectLst/>
                <a:latin typeface="Times New Roman" panose="02020603050405020304" pitchFamily="18" charset="0"/>
                <a:cs typeface="Times New Roman" panose="02020603050405020304" pitchFamily="18" charset="0"/>
              </a:rPr>
              <a:t>(100%, 20%), river flooding (40%, 40%)</a:t>
            </a:r>
            <a:endParaRPr lang="en-GB" sz="1800" b="0" i="0" u="none" strike="noStrike">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DD779895-3E67-4CB8-BE0C-23F3FD5FF7F3}" type="slidenum">
              <a:rPr lang="en-GB" smtClean="0"/>
              <a:pPr/>
              <a:t>19</a:t>
            </a:fld>
            <a:endParaRPr lang="en-GB"/>
          </a:p>
        </p:txBody>
      </p:sp>
    </p:spTree>
    <p:extLst>
      <p:ext uri="{BB962C8B-B14F-4D97-AF65-F5344CB8AC3E}">
        <p14:creationId xmlns:p14="http://schemas.microsoft.com/office/powerpoint/2010/main" val="388667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5D8CDB5-958E-4EBE-8C05-3F9C84B061EF}"/>
              </a:ext>
            </a:extLst>
          </p:cNvPr>
          <p:cNvSpPr>
            <a:spLocks noGrp="1"/>
          </p:cNvSpPr>
          <p:nvPr>
            <p:ph type="ftr" sz="quarter" idx="10"/>
          </p:nvPr>
        </p:nvSpPr>
        <p:spPr/>
        <p:txBody>
          <a:bodyPr/>
          <a:lstStyle>
            <a:lvl1pPr>
              <a:defRPr b="0"/>
            </a:lvl1pPr>
          </a:lstStyle>
          <a:p>
            <a:pPr>
              <a:tabLst>
                <a:tab pos="989013" algn="l"/>
              </a:tabLst>
            </a:pPr>
            <a:r>
              <a:rPr lang="en-GB"/>
              <a:t>| TCFD Physical Climate Risk Modelling | 15 October 2021</a:t>
            </a:r>
          </a:p>
        </p:txBody>
      </p:sp>
      <p:sp>
        <p:nvSpPr>
          <p:cNvPr id="4" name="Title 3">
            <a:extLst>
              <a:ext uri="{FF2B5EF4-FFF2-40B4-BE49-F238E27FC236}">
                <a16:creationId xmlns:a16="http://schemas.microsoft.com/office/drawing/2014/main" id="{24DC1A31-5068-457A-9EB8-1CE2FB678F7E}"/>
              </a:ext>
            </a:extLst>
          </p:cNvPr>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353704472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lumn + char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3EBF3A2-2E7C-4F57-BC5D-3417991A9CB8}"/>
              </a:ext>
            </a:extLst>
          </p:cNvPr>
          <p:cNvSpPr>
            <a:spLocks noGrp="1"/>
          </p:cNvSpPr>
          <p:nvPr>
            <p:ph type="chart" sz="quarter" idx="15" hasCustomPrompt="1"/>
          </p:nvPr>
        </p:nvSpPr>
        <p:spPr>
          <a:xfrm>
            <a:off x="6228000" y="1062500"/>
            <a:ext cx="2592000" cy="3453938"/>
          </a:xfrm>
          <a:prstGeom prst="rect">
            <a:avLst/>
          </a:prstGeom>
        </p:spPr>
        <p:txBody>
          <a:bodyPr>
            <a:noAutofit/>
          </a:bodyPr>
          <a:lstStyle>
            <a:lvl1pPr>
              <a:defRPr/>
            </a:lvl1pPr>
          </a:lstStyle>
          <a:p>
            <a:endParaRPr/>
          </a:p>
        </p:txBody>
      </p:sp>
      <p:sp>
        <p:nvSpPr>
          <p:cNvPr id="12" name="Text Placeholder 3">
            <a:extLst>
              <a:ext uri="{FF2B5EF4-FFF2-40B4-BE49-F238E27FC236}">
                <a16:creationId xmlns:a16="http://schemas.microsoft.com/office/drawing/2014/main" id="{17845B65-2392-4819-94E4-E3EB31C4C457}"/>
              </a:ext>
            </a:extLst>
          </p:cNvPr>
          <p:cNvSpPr>
            <a:spLocks noGrp="1"/>
          </p:cNvSpPr>
          <p:nvPr>
            <p:ph type="body" sz="quarter" idx="16"/>
          </p:nvPr>
        </p:nvSpPr>
        <p:spPr>
          <a:xfrm>
            <a:off x="323999" y="1062500"/>
            <a:ext cx="5544000"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CE55748E-1187-40E6-90FF-F8CB13BAB095}"/>
              </a:ext>
            </a:extLst>
          </p:cNvPr>
          <p:cNvSpPr>
            <a:spLocks noGrp="1"/>
          </p:cNvSpPr>
          <p:nvPr>
            <p:ph type="title"/>
          </p:nvPr>
        </p:nvSpPr>
        <p:spPr/>
        <p:txBody>
          <a:bodyPr/>
          <a:lstStyle/>
          <a:p>
            <a:r>
              <a:rPr lang="en-GB"/>
              <a:t>Click to edit Master title style</a:t>
            </a:r>
          </a:p>
        </p:txBody>
      </p:sp>
      <p:sp>
        <p:nvSpPr>
          <p:cNvPr id="13" name="Footer Placeholder 2">
            <a:extLst>
              <a:ext uri="{FF2B5EF4-FFF2-40B4-BE49-F238E27FC236}">
                <a16:creationId xmlns:a16="http://schemas.microsoft.com/office/drawing/2014/main" id="{1060961F-7E65-4122-8275-120EE663A964}"/>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TCFD Physical Climate Risk Modelling | 15 October 2021</a:t>
            </a:r>
          </a:p>
        </p:txBody>
      </p:sp>
      <p:grpSp>
        <p:nvGrpSpPr>
          <p:cNvPr id="25" name="Group 24">
            <a:extLst>
              <a:ext uri="{FF2B5EF4-FFF2-40B4-BE49-F238E27FC236}">
                <a16:creationId xmlns:a16="http://schemas.microsoft.com/office/drawing/2014/main" id="{5D1AD628-1E99-41AE-A4DE-E8D47E3F2A00}"/>
              </a:ext>
            </a:extLst>
          </p:cNvPr>
          <p:cNvGrpSpPr/>
          <p:nvPr userDrawn="1"/>
        </p:nvGrpSpPr>
        <p:grpSpPr>
          <a:xfrm>
            <a:off x="9206425" y="0"/>
            <a:ext cx="2029736" cy="2104028"/>
            <a:chOff x="3528102" y="847657"/>
            <a:chExt cx="2029736" cy="2104028"/>
          </a:xfrm>
        </p:grpSpPr>
        <p:sp>
          <p:nvSpPr>
            <p:cNvPr id="26" name="Guidance note">
              <a:extLst>
                <a:ext uri="{FF2B5EF4-FFF2-40B4-BE49-F238E27FC236}">
                  <a16:creationId xmlns:a16="http://schemas.microsoft.com/office/drawing/2014/main" id="{C3AD16BC-865F-4730-B576-3924C11BBB5C}"/>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7" name="Group 26">
              <a:extLst>
                <a:ext uri="{FF2B5EF4-FFF2-40B4-BE49-F238E27FC236}">
                  <a16:creationId xmlns:a16="http://schemas.microsoft.com/office/drawing/2014/main" id="{8918825A-E661-4165-AFAF-DF026ACCBF7D}"/>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8" name="Picture 3">
                <a:extLst>
                  <a:ext uri="{FF2B5EF4-FFF2-40B4-BE49-F238E27FC236}">
                    <a16:creationId xmlns:a16="http://schemas.microsoft.com/office/drawing/2014/main" id="{D670EEFD-71A1-460B-93B0-010CABE4F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9" name="Rounded Rectangle 20">
                <a:extLst>
                  <a:ext uri="{FF2B5EF4-FFF2-40B4-BE49-F238E27FC236}">
                    <a16:creationId xmlns:a16="http://schemas.microsoft.com/office/drawing/2014/main" id="{518490A9-DA83-4553-86AD-17100E2D20AB}"/>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1" name="Guidance note">
            <a:extLst>
              <a:ext uri="{FF2B5EF4-FFF2-40B4-BE49-F238E27FC236}">
                <a16:creationId xmlns:a16="http://schemas.microsoft.com/office/drawing/2014/main" id="{00BC0673-5213-4DA3-BE67-C1DB97C4A10F}"/>
              </a:ext>
            </a:extLst>
          </p:cNvPr>
          <p:cNvSpPr/>
          <p:nvPr userDrawn="1"/>
        </p:nvSpPr>
        <p:spPr>
          <a:xfrm>
            <a:off x="9206425" y="2167651"/>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115501864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 char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9FC37DAF-12F7-4FE3-99E2-B1BC731C4CD1}"/>
              </a:ext>
            </a:extLst>
          </p:cNvPr>
          <p:cNvSpPr>
            <a:spLocks noGrp="1"/>
          </p:cNvSpPr>
          <p:nvPr>
            <p:ph type="body" sz="quarter" idx="16"/>
          </p:nvPr>
        </p:nvSpPr>
        <p:spPr>
          <a:xfrm>
            <a:off x="323999"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3">
            <a:extLst>
              <a:ext uri="{FF2B5EF4-FFF2-40B4-BE49-F238E27FC236}">
                <a16:creationId xmlns:a16="http://schemas.microsoft.com/office/drawing/2014/main" id="{CEC6E2C5-7988-4109-B04E-4C5B434E0D5F}"/>
              </a:ext>
            </a:extLst>
          </p:cNvPr>
          <p:cNvSpPr>
            <a:spLocks noGrp="1"/>
          </p:cNvSpPr>
          <p:nvPr>
            <p:ph type="body" sz="quarter" idx="17"/>
          </p:nvPr>
        </p:nvSpPr>
        <p:spPr>
          <a:xfrm>
            <a:off x="3276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Chart Placeholder 5">
            <a:extLst>
              <a:ext uri="{FF2B5EF4-FFF2-40B4-BE49-F238E27FC236}">
                <a16:creationId xmlns:a16="http://schemas.microsoft.com/office/drawing/2014/main" id="{59BB4BB1-10D0-4A42-B2B1-1F058F0E5999}"/>
              </a:ext>
            </a:extLst>
          </p:cNvPr>
          <p:cNvSpPr>
            <a:spLocks noGrp="1"/>
          </p:cNvSpPr>
          <p:nvPr>
            <p:ph type="chart" sz="quarter" idx="15" hasCustomPrompt="1"/>
          </p:nvPr>
        </p:nvSpPr>
        <p:spPr>
          <a:xfrm>
            <a:off x="6228000" y="1062500"/>
            <a:ext cx="2592000" cy="3453938"/>
          </a:xfrm>
          <a:prstGeom prst="rect">
            <a:avLst/>
          </a:prstGeom>
        </p:spPr>
        <p:txBody>
          <a:bodyPr>
            <a:noAutofit/>
          </a:bodyPr>
          <a:lstStyle>
            <a:lvl1pPr>
              <a:defRPr/>
            </a:lvl1pPr>
          </a:lstStyle>
          <a:p>
            <a:endParaRPr/>
          </a:p>
        </p:txBody>
      </p:sp>
      <p:sp>
        <p:nvSpPr>
          <p:cNvPr id="3" name="Title 2">
            <a:extLst>
              <a:ext uri="{FF2B5EF4-FFF2-40B4-BE49-F238E27FC236}">
                <a16:creationId xmlns:a16="http://schemas.microsoft.com/office/drawing/2014/main" id="{05803B18-A6C4-48D8-9A57-624954E4C422}"/>
              </a:ext>
            </a:extLst>
          </p:cNvPr>
          <p:cNvSpPr>
            <a:spLocks noGrp="1"/>
          </p:cNvSpPr>
          <p:nvPr>
            <p:ph type="title"/>
          </p:nvPr>
        </p:nvSpPr>
        <p:spPr/>
        <p:txBody>
          <a:bodyPr/>
          <a:lstStyle/>
          <a:p>
            <a:r>
              <a:rPr lang="en-GB"/>
              <a:t>Click to edit Master title style</a:t>
            </a:r>
          </a:p>
        </p:txBody>
      </p:sp>
      <p:sp>
        <p:nvSpPr>
          <p:cNvPr id="13" name="Footer Placeholder 2">
            <a:extLst>
              <a:ext uri="{FF2B5EF4-FFF2-40B4-BE49-F238E27FC236}">
                <a16:creationId xmlns:a16="http://schemas.microsoft.com/office/drawing/2014/main" id="{03A40AB7-029F-4311-80FC-0AAAE2F69DD3}"/>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TCFD Physical Climate Risk Modelling | 15 October 2021</a:t>
            </a:r>
          </a:p>
        </p:txBody>
      </p:sp>
      <p:grpSp>
        <p:nvGrpSpPr>
          <p:cNvPr id="27" name="Group 26">
            <a:extLst>
              <a:ext uri="{FF2B5EF4-FFF2-40B4-BE49-F238E27FC236}">
                <a16:creationId xmlns:a16="http://schemas.microsoft.com/office/drawing/2014/main" id="{FD78705A-DCC5-4C39-8BC7-0071FE0B6E9D}"/>
              </a:ext>
            </a:extLst>
          </p:cNvPr>
          <p:cNvGrpSpPr/>
          <p:nvPr userDrawn="1"/>
        </p:nvGrpSpPr>
        <p:grpSpPr>
          <a:xfrm>
            <a:off x="9206425" y="0"/>
            <a:ext cx="2029736" cy="2104028"/>
            <a:chOff x="3528102" y="847657"/>
            <a:chExt cx="2029736" cy="2104028"/>
          </a:xfrm>
        </p:grpSpPr>
        <p:sp>
          <p:nvSpPr>
            <p:cNvPr id="28" name="Guidance note">
              <a:extLst>
                <a:ext uri="{FF2B5EF4-FFF2-40B4-BE49-F238E27FC236}">
                  <a16:creationId xmlns:a16="http://schemas.microsoft.com/office/drawing/2014/main" id="{C6E2522F-9DAA-41D3-8636-CA2AD6DF26DE}"/>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9" name="Group 28">
              <a:extLst>
                <a:ext uri="{FF2B5EF4-FFF2-40B4-BE49-F238E27FC236}">
                  <a16:creationId xmlns:a16="http://schemas.microsoft.com/office/drawing/2014/main" id="{BF8CA62A-2C50-48E5-8954-5C3104C2B475}"/>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1" name="Picture 3">
                <a:extLst>
                  <a:ext uri="{FF2B5EF4-FFF2-40B4-BE49-F238E27FC236}">
                    <a16:creationId xmlns:a16="http://schemas.microsoft.com/office/drawing/2014/main" id="{37ACEAC6-5EC9-49C5-A059-7A0DC1FCC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13E90BA5-7852-4BC3-A7C6-1D57B4B47762}"/>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Guidance note">
            <a:extLst>
              <a:ext uri="{FF2B5EF4-FFF2-40B4-BE49-F238E27FC236}">
                <a16:creationId xmlns:a16="http://schemas.microsoft.com/office/drawing/2014/main" id="{395CA386-D2EE-45ED-B3EB-20DC32FFECC9}"/>
              </a:ext>
            </a:extLst>
          </p:cNvPr>
          <p:cNvSpPr/>
          <p:nvPr userDrawn="1"/>
        </p:nvSpPr>
        <p:spPr>
          <a:xfrm>
            <a:off x="9206425" y="2167651"/>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3060879821"/>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char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820A5-9B9A-4B03-84D6-6834D49C12D6}"/>
              </a:ext>
            </a:extLst>
          </p:cNvPr>
          <p:cNvSpPr>
            <a:spLocks noGrp="1"/>
          </p:cNvSpPr>
          <p:nvPr>
            <p:ph type="title"/>
          </p:nvPr>
        </p:nvSpPr>
        <p:spPr/>
        <p:txBody>
          <a:bodyPr/>
          <a:lstStyle/>
          <a:p>
            <a:r>
              <a:rPr lang="en-GB"/>
              <a:t>Click to edit Master title style</a:t>
            </a:r>
          </a:p>
        </p:txBody>
      </p:sp>
      <p:sp>
        <p:nvSpPr>
          <p:cNvPr id="4" name="Chart Placeholder 5">
            <a:extLst>
              <a:ext uri="{FF2B5EF4-FFF2-40B4-BE49-F238E27FC236}">
                <a16:creationId xmlns:a16="http://schemas.microsoft.com/office/drawing/2014/main" id="{BB756EA4-8862-4B57-AC57-F64C8CF382CB}"/>
              </a:ext>
            </a:extLst>
          </p:cNvPr>
          <p:cNvSpPr>
            <a:spLocks noGrp="1"/>
          </p:cNvSpPr>
          <p:nvPr>
            <p:ph type="chart" sz="quarter" idx="15" hasCustomPrompt="1"/>
          </p:nvPr>
        </p:nvSpPr>
        <p:spPr>
          <a:xfrm>
            <a:off x="323850" y="1062500"/>
            <a:ext cx="8496000" cy="3453938"/>
          </a:xfrm>
          <a:prstGeom prst="rect">
            <a:avLst/>
          </a:prstGeom>
        </p:spPr>
        <p:txBody>
          <a:bodyPr>
            <a:noAutofit/>
          </a:bodyPr>
          <a:lstStyle>
            <a:lvl1pPr>
              <a:defRPr>
                <a:solidFill>
                  <a:schemeClr val="accent1"/>
                </a:solidFill>
              </a:defRPr>
            </a:lvl1pPr>
          </a:lstStyle>
          <a:p>
            <a:r>
              <a:rPr lang="en-GB"/>
              <a:t> </a:t>
            </a:r>
          </a:p>
        </p:txBody>
      </p:sp>
      <p:sp>
        <p:nvSpPr>
          <p:cNvPr id="6" name="Footer Placeholder 2">
            <a:extLst>
              <a:ext uri="{FF2B5EF4-FFF2-40B4-BE49-F238E27FC236}">
                <a16:creationId xmlns:a16="http://schemas.microsoft.com/office/drawing/2014/main" id="{191E4EDE-F73E-4D47-BE09-9DA6C9935901}"/>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TCFD Physical Climate Risk Modelling | 15 October 2021</a:t>
            </a:r>
          </a:p>
        </p:txBody>
      </p:sp>
      <p:sp>
        <p:nvSpPr>
          <p:cNvPr id="12" name="Guidance note">
            <a:extLst>
              <a:ext uri="{FF2B5EF4-FFF2-40B4-BE49-F238E27FC236}">
                <a16:creationId xmlns:a16="http://schemas.microsoft.com/office/drawing/2014/main" id="{DF4D906A-19FE-4A37-9F71-EBD603DB8313}"/>
              </a:ext>
            </a:extLst>
          </p:cNvPr>
          <p:cNvSpPr/>
          <p:nvPr userDrawn="1"/>
        </p:nvSpPr>
        <p:spPr>
          <a:xfrm>
            <a:off x="9206425" y="0"/>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241192424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19" name="Chart Placeholder 5"/>
          <p:cNvSpPr>
            <a:spLocks noGrp="1"/>
          </p:cNvSpPr>
          <p:nvPr>
            <p:ph type="chart" sz="quarter" idx="15" hasCustomPrompt="1"/>
          </p:nvPr>
        </p:nvSpPr>
        <p:spPr>
          <a:xfrm>
            <a:off x="323850" y="1062500"/>
            <a:ext cx="5543550" cy="3453938"/>
          </a:xfrm>
          <a:prstGeom prst="rect">
            <a:avLst/>
          </a:prstGeom>
        </p:spPr>
        <p:txBody>
          <a:bodyPr>
            <a:noAutofit/>
          </a:bodyPr>
          <a:lstStyle>
            <a:lvl1pPr>
              <a:defRPr>
                <a:solidFill>
                  <a:schemeClr val="accent1"/>
                </a:solidFill>
              </a:defRPr>
            </a:lvl1pPr>
          </a:lstStyle>
          <a:p>
            <a:endParaRPr/>
          </a:p>
        </p:txBody>
      </p:sp>
      <p:sp>
        <p:nvSpPr>
          <p:cNvPr id="5" name="Text Placeholder 4">
            <a:extLst>
              <a:ext uri="{FF2B5EF4-FFF2-40B4-BE49-F238E27FC236}">
                <a16:creationId xmlns:a16="http://schemas.microsoft.com/office/drawing/2014/main" id="{64AF0A20-4521-4105-B244-E4D7D8DC46D9}"/>
              </a:ext>
            </a:extLst>
          </p:cNvPr>
          <p:cNvSpPr>
            <a:spLocks noGrp="1"/>
          </p:cNvSpPr>
          <p:nvPr>
            <p:ph type="body" sz="quarter" idx="17"/>
          </p:nvPr>
        </p:nvSpPr>
        <p:spPr>
          <a:xfrm>
            <a:off x="6228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44F3D2E9-D3DF-4073-8942-F51EDC9F9BC9}"/>
              </a:ext>
            </a:extLst>
          </p:cNvPr>
          <p:cNvSpPr>
            <a:spLocks noGrp="1"/>
          </p:cNvSpPr>
          <p:nvPr>
            <p:ph type="title"/>
          </p:nvPr>
        </p:nvSpPr>
        <p:spPr/>
        <p:txBody>
          <a:bodyPr/>
          <a:lstStyle/>
          <a:p>
            <a:r>
              <a:rPr lang="en-GB"/>
              <a:t>Click to edit Master title style</a:t>
            </a:r>
          </a:p>
        </p:txBody>
      </p:sp>
      <p:sp>
        <p:nvSpPr>
          <p:cNvPr id="17" name="Footer Placeholder 2">
            <a:extLst>
              <a:ext uri="{FF2B5EF4-FFF2-40B4-BE49-F238E27FC236}">
                <a16:creationId xmlns:a16="http://schemas.microsoft.com/office/drawing/2014/main" id="{B8E8D2DA-923C-46FD-AE23-D8997A885C17}"/>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TCFD Physical Climate Risk Modelling | 15 October 2021</a:t>
            </a:r>
          </a:p>
        </p:txBody>
      </p:sp>
      <p:grpSp>
        <p:nvGrpSpPr>
          <p:cNvPr id="24" name="Group 23">
            <a:extLst>
              <a:ext uri="{FF2B5EF4-FFF2-40B4-BE49-F238E27FC236}">
                <a16:creationId xmlns:a16="http://schemas.microsoft.com/office/drawing/2014/main" id="{554C5F39-EE55-4150-AE38-A7A999F3BA25}"/>
              </a:ext>
            </a:extLst>
          </p:cNvPr>
          <p:cNvGrpSpPr/>
          <p:nvPr userDrawn="1"/>
        </p:nvGrpSpPr>
        <p:grpSpPr>
          <a:xfrm>
            <a:off x="9206425" y="0"/>
            <a:ext cx="2029736" cy="2104028"/>
            <a:chOff x="3528102" y="847657"/>
            <a:chExt cx="2029736" cy="2104028"/>
          </a:xfrm>
        </p:grpSpPr>
        <p:sp>
          <p:nvSpPr>
            <p:cNvPr id="25" name="Guidance note">
              <a:extLst>
                <a:ext uri="{FF2B5EF4-FFF2-40B4-BE49-F238E27FC236}">
                  <a16:creationId xmlns:a16="http://schemas.microsoft.com/office/drawing/2014/main" id="{025D7FB3-CF69-4E08-8922-003EB4E3975F}"/>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6" name="Group 25">
              <a:extLst>
                <a:ext uri="{FF2B5EF4-FFF2-40B4-BE49-F238E27FC236}">
                  <a16:creationId xmlns:a16="http://schemas.microsoft.com/office/drawing/2014/main" id="{528045C4-A569-4BC0-A2C6-680DA682611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7" name="Picture 3">
                <a:extLst>
                  <a:ext uri="{FF2B5EF4-FFF2-40B4-BE49-F238E27FC236}">
                    <a16:creationId xmlns:a16="http://schemas.microsoft.com/office/drawing/2014/main" id="{0FD70A2C-539C-4A23-AF36-00B08ACFA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A36B5CC0-766A-45B5-97A8-7C56DFCFC8EE}"/>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9" name="Guidance note">
            <a:extLst>
              <a:ext uri="{FF2B5EF4-FFF2-40B4-BE49-F238E27FC236}">
                <a16:creationId xmlns:a16="http://schemas.microsoft.com/office/drawing/2014/main" id="{9FC3F62A-60AD-47BF-8C6C-EA4FD3505A95}"/>
              </a:ext>
            </a:extLst>
          </p:cNvPr>
          <p:cNvSpPr/>
          <p:nvPr userDrawn="1"/>
        </p:nvSpPr>
        <p:spPr>
          <a:xfrm>
            <a:off x="9206425" y="2167651"/>
            <a:ext cx="2029736" cy="996033"/>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Insert a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chart icon and select the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On the Insert tab choose ‘Chart’ and from the available options choose the type of chart you require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Format the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the chart title text box</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source and notes</a:t>
            </a:r>
          </a:p>
          <a:p>
            <a:pPr marL="0" marR="0" lvl="2" indent="0" defTabSz="914400" eaLnBrk="1" fontAlgn="auto" latinLnBrk="0" hangingPunct="1">
              <a:lnSpc>
                <a:spcPct val="100000"/>
              </a:lnSpc>
              <a:spcBef>
                <a:spcPts val="0"/>
              </a:spcBef>
              <a:spcAft>
                <a:spcPts val="0"/>
              </a:spcAft>
              <a:buClr>
                <a:srgbClr val="4472C4"/>
              </a:buClr>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Update existing chart</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existing chart and delete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steps for inserting a chart above</a:t>
            </a:r>
          </a:p>
        </p:txBody>
      </p:sp>
    </p:spTree>
    <p:extLst>
      <p:ext uri="{BB962C8B-B14F-4D97-AF65-F5344CB8AC3E}">
        <p14:creationId xmlns:p14="http://schemas.microsoft.com/office/powerpoint/2010/main" val="3252957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V x 1">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F5B49068-D080-4ACE-BA89-F101FF74DD61}"/>
              </a:ext>
            </a:extLst>
          </p:cNvPr>
          <p:cNvSpPr>
            <a:spLocks noGrp="1"/>
          </p:cNvSpPr>
          <p:nvPr>
            <p:ph type="body" sz="quarter" idx="18"/>
          </p:nvPr>
        </p:nvSpPr>
        <p:spPr>
          <a:xfrm>
            <a:off x="3276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1" name="Text Placeholder 4">
            <a:extLst>
              <a:ext uri="{FF2B5EF4-FFF2-40B4-BE49-F238E27FC236}">
                <a16:creationId xmlns:a16="http://schemas.microsoft.com/office/drawing/2014/main" id="{A230DD3F-5BD6-47DB-88DD-B17645228A05}"/>
              </a:ext>
            </a:extLst>
          </p:cNvPr>
          <p:cNvSpPr>
            <a:spLocks noGrp="1"/>
          </p:cNvSpPr>
          <p:nvPr>
            <p:ph type="body" sz="quarter" idx="17"/>
          </p:nvPr>
        </p:nvSpPr>
        <p:spPr>
          <a:xfrm>
            <a:off x="6228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cxnSp>
        <p:nvCxnSpPr>
          <p:cNvPr id="10" name="Straight Connector 9">
            <a:extLst>
              <a:ext uri="{FF2B5EF4-FFF2-40B4-BE49-F238E27FC236}">
                <a16:creationId xmlns:a16="http://schemas.microsoft.com/office/drawing/2014/main" id="{AE5F1110-D46C-45FE-84D5-25150A01F2E3}"/>
              </a:ext>
            </a:extLst>
          </p:cNvPr>
          <p:cNvCxnSpPr>
            <a:cxnSpLocks/>
          </p:cNvCxnSpPr>
          <p:nvPr userDrawn="1"/>
        </p:nvCxnSpPr>
        <p:spPr>
          <a:xfrm>
            <a:off x="323850" y="2218065"/>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Picture Placeholder 4">
            <a:extLst>
              <a:ext uri="{FF2B5EF4-FFF2-40B4-BE49-F238E27FC236}">
                <a16:creationId xmlns:a16="http://schemas.microsoft.com/office/drawing/2014/main" id="{E544F918-5B29-4CA8-B698-287CEE5C6122}"/>
              </a:ext>
            </a:extLst>
          </p:cNvPr>
          <p:cNvSpPr>
            <a:spLocks noGrp="1"/>
          </p:cNvSpPr>
          <p:nvPr>
            <p:ph type="pic" sz="quarter" idx="24"/>
          </p:nvPr>
        </p:nvSpPr>
        <p:spPr>
          <a:xfrm>
            <a:off x="323851" y="1062000"/>
            <a:ext cx="994286" cy="1080000"/>
          </a:xfrm>
          <a:solidFill>
            <a:schemeClr val="bg1">
              <a:lumMod val="95000"/>
            </a:schemeClr>
          </a:solidFill>
        </p:spPr>
        <p:txBody>
          <a:bodyPr>
            <a:noAutofit/>
          </a:bodyPr>
          <a:lstStyle>
            <a:lvl1pPr>
              <a:defRPr sz="1171">
                <a:solidFill>
                  <a:schemeClr val="tx1"/>
                </a:solidFill>
              </a:defRPr>
            </a:lvl1pPr>
          </a:lstStyle>
          <a:p>
            <a:r>
              <a:rPr lang="en-GB" noProof="0"/>
              <a:t>Click icon to add picture</a:t>
            </a:r>
          </a:p>
        </p:txBody>
      </p:sp>
      <p:sp>
        <p:nvSpPr>
          <p:cNvPr id="12" name="Text Placeholder 10">
            <a:extLst>
              <a:ext uri="{FF2B5EF4-FFF2-40B4-BE49-F238E27FC236}">
                <a16:creationId xmlns:a16="http://schemas.microsoft.com/office/drawing/2014/main" id="{DC926757-B24B-4CFA-A750-5FFEEEF69A80}"/>
              </a:ext>
            </a:extLst>
          </p:cNvPr>
          <p:cNvSpPr>
            <a:spLocks noGrp="1"/>
          </p:cNvSpPr>
          <p:nvPr>
            <p:ph type="body" sz="quarter" idx="16"/>
          </p:nvPr>
        </p:nvSpPr>
        <p:spPr>
          <a:xfrm>
            <a:off x="323850" y="2311146"/>
            <a:ext cx="2592388" cy="1087477"/>
          </a:xfrm>
        </p:spPr>
        <p:txBody>
          <a:bodyPr/>
          <a:lstStyle>
            <a:lvl1pPr>
              <a:spcBef>
                <a:spcPts val="0"/>
              </a:spcBef>
              <a:spcAft>
                <a:spcPts val="200"/>
              </a:spcAft>
              <a:defRPr sz="1400"/>
            </a:lvl1pPr>
            <a:lvl2pPr>
              <a:spcBef>
                <a:spcPts val="0"/>
              </a:spcBef>
              <a:spcAft>
                <a:spcPts val="200"/>
              </a:spcAft>
              <a:defRPr sz="1400">
                <a:solidFill>
                  <a:schemeClr val="accent1"/>
                </a:solidFill>
              </a:defRPr>
            </a:lvl2pPr>
            <a:lvl3pPr marL="0" indent="0">
              <a:spcBef>
                <a:spcPts val="0"/>
              </a:spcBef>
              <a:spcAft>
                <a:spcPts val="200"/>
              </a:spcAft>
              <a:buFontTx/>
              <a:buNone/>
              <a:defRPr sz="1200">
                <a:solidFill>
                  <a:schemeClr val="accent1"/>
                </a:solidFill>
              </a:defRPr>
            </a:lvl3pPr>
            <a:lvl4pPr marL="213690" indent="-209974">
              <a:spcBef>
                <a:spcPts val="0"/>
              </a:spcBef>
              <a:spcAft>
                <a:spcPts val="200"/>
              </a:spcAft>
              <a:buFont typeface="Arial" panose="020B0604020202020204" pitchFamily="34" charset="0"/>
              <a:buChar char="•"/>
              <a:defRPr sz="1200">
                <a:solidFill>
                  <a:schemeClr val="accent1"/>
                </a:solidFill>
              </a:defRPr>
            </a:lvl4pPr>
            <a:lvl5pPr marL="419946" indent="-209974">
              <a:spcBef>
                <a:spcPts val="0"/>
              </a:spcBef>
              <a:spcAft>
                <a:spcPts val="200"/>
              </a:spcAft>
              <a:defRPr sz="1200">
                <a:solidFill>
                  <a:schemeClr val="accent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a:extLst>
              <a:ext uri="{FF2B5EF4-FFF2-40B4-BE49-F238E27FC236}">
                <a16:creationId xmlns:a16="http://schemas.microsoft.com/office/drawing/2014/main" id="{1C341570-0A8C-4A6D-9F75-3FF3D8333021}"/>
              </a:ext>
            </a:extLst>
          </p:cNvPr>
          <p:cNvSpPr>
            <a:spLocks noGrp="1"/>
          </p:cNvSpPr>
          <p:nvPr>
            <p:ph type="title"/>
          </p:nvPr>
        </p:nvSpPr>
        <p:spPr/>
        <p:txBody>
          <a:bodyPr/>
          <a:lstStyle/>
          <a:p>
            <a:r>
              <a:rPr lang="en-GB"/>
              <a:t>Click to edit Master title style</a:t>
            </a:r>
          </a:p>
        </p:txBody>
      </p:sp>
      <p:sp>
        <p:nvSpPr>
          <p:cNvPr id="22" name="Footer Placeholder 2">
            <a:extLst>
              <a:ext uri="{FF2B5EF4-FFF2-40B4-BE49-F238E27FC236}">
                <a16:creationId xmlns:a16="http://schemas.microsoft.com/office/drawing/2014/main" id="{65364470-3814-46DA-81B6-9B6ABEDC8B9F}"/>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28" name="Group 27">
            <a:extLst>
              <a:ext uri="{FF2B5EF4-FFF2-40B4-BE49-F238E27FC236}">
                <a16:creationId xmlns:a16="http://schemas.microsoft.com/office/drawing/2014/main" id="{3E9C2C4D-4ACC-4F73-A4B9-04807E3ACA87}"/>
              </a:ext>
            </a:extLst>
          </p:cNvPr>
          <p:cNvGrpSpPr/>
          <p:nvPr userDrawn="1"/>
        </p:nvGrpSpPr>
        <p:grpSpPr>
          <a:xfrm>
            <a:off x="9206425" y="0"/>
            <a:ext cx="2029736" cy="2104028"/>
            <a:chOff x="3528102" y="847657"/>
            <a:chExt cx="2029736" cy="2104028"/>
          </a:xfrm>
        </p:grpSpPr>
        <p:sp>
          <p:nvSpPr>
            <p:cNvPr id="29" name="Guidance note">
              <a:extLst>
                <a:ext uri="{FF2B5EF4-FFF2-40B4-BE49-F238E27FC236}">
                  <a16:creationId xmlns:a16="http://schemas.microsoft.com/office/drawing/2014/main" id="{E9DBA4A0-469B-42D9-A384-66D0F7F5CF1C}"/>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30" name="Group 29">
              <a:extLst>
                <a:ext uri="{FF2B5EF4-FFF2-40B4-BE49-F238E27FC236}">
                  <a16:creationId xmlns:a16="http://schemas.microsoft.com/office/drawing/2014/main" id="{4F513AB0-B464-432C-96F6-C01AE1AD896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1" name="Picture 3">
                <a:extLst>
                  <a:ext uri="{FF2B5EF4-FFF2-40B4-BE49-F238E27FC236}">
                    <a16:creationId xmlns:a16="http://schemas.microsoft.com/office/drawing/2014/main" id="{69D17DA6-BCD4-4046-9D31-CF5D43390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2" name="Rounded Rectangle 20">
                <a:extLst>
                  <a:ext uri="{FF2B5EF4-FFF2-40B4-BE49-F238E27FC236}">
                    <a16:creationId xmlns:a16="http://schemas.microsoft.com/office/drawing/2014/main" id="{8B82DBD2-6FB6-4465-9E2D-6DA528C0AEC4}"/>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Round Diagonal Corner Rectangle 4">
            <a:extLst>
              <a:ext uri="{FF2B5EF4-FFF2-40B4-BE49-F238E27FC236}">
                <a16:creationId xmlns:a16="http://schemas.microsoft.com/office/drawing/2014/main" id="{CCFF34D1-F27E-4737-B8CF-F9385F2D624E}"/>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742215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V x 3">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F8B2B09D-D81C-4260-912F-CB531B07FB99}"/>
              </a:ext>
            </a:extLst>
          </p:cNvPr>
          <p:cNvCxnSpPr>
            <a:cxnSpLocks/>
          </p:cNvCxnSpPr>
          <p:nvPr userDrawn="1"/>
        </p:nvCxnSpPr>
        <p:spPr>
          <a:xfrm>
            <a:off x="323850" y="2061354"/>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5A143F75-F1B4-412B-A3E2-850CC3D2A545}"/>
              </a:ext>
            </a:extLst>
          </p:cNvPr>
          <p:cNvSpPr>
            <a:spLocks noGrp="1"/>
          </p:cNvSpPr>
          <p:nvPr>
            <p:ph type="body" sz="quarter" idx="16"/>
          </p:nvPr>
        </p:nvSpPr>
        <p:spPr>
          <a:xfrm>
            <a:off x="323850" y="2154435"/>
            <a:ext cx="2592388" cy="1384995"/>
          </a:xfrm>
        </p:spPr>
        <p:txBody>
          <a:bodyPr/>
          <a:lstStyle>
            <a:lvl1pPr>
              <a:spcBef>
                <a:spcPts val="600"/>
              </a:spcBef>
              <a:spcAft>
                <a:spcPts val="0"/>
              </a:spcAft>
              <a:defRPr sz="1400"/>
            </a:lvl1pPr>
            <a:lvl2pPr>
              <a:spcBef>
                <a:spcPts val="600"/>
              </a:spcBef>
              <a:spcAft>
                <a:spcPts val="0"/>
              </a:spcAft>
              <a:defRPr sz="1400"/>
            </a:lvl2pPr>
            <a:lvl3pPr marL="0" indent="0">
              <a:spcBef>
                <a:spcPts val="600"/>
              </a:spcBef>
              <a:spcAft>
                <a:spcPts val="0"/>
              </a:spcAft>
              <a:buFontTx/>
              <a:buNone/>
              <a:defRPr sz="1400"/>
            </a:lvl3pPr>
            <a:lvl4pPr marL="213690" indent="-209974">
              <a:spcBef>
                <a:spcPts val="600"/>
              </a:spcBef>
              <a:spcAft>
                <a:spcPts val="0"/>
              </a:spcAft>
              <a:buFont typeface="Arial" panose="020B0604020202020204" pitchFamily="34" charset="0"/>
              <a:buChar char="•"/>
              <a:defRPr sz="1400"/>
            </a:lvl4pPr>
            <a:lvl5pPr marL="419946" indent="-209974">
              <a:spcBef>
                <a:spcPts val="600"/>
              </a:spcBef>
              <a:spcAft>
                <a:spcPts val="0"/>
              </a:spcAft>
              <a:defRPr sz="14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8" name="Picture Placeholder 4">
            <a:extLst>
              <a:ext uri="{FF2B5EF4-FFF2-40B4-BE49-F238E27FC236}">
                <a16:creationId xmlns:a16="http://schemas.microsoft.com/office/drawing/2014/main" id="{988D91BD-83E2-4D8E-A9D9-FB230B58F4C1}"/>
              </a:ext>
            </a:extLst>
          </p:cNvPr>
          <p:cNvSpPr>
            <a:spLocks noGrp="1"/>
          </p:cNvSpPr>
          <p:nvPr>
            <p:ph type="pic" sz="quarter" idx="24"/>
          </p:nvPr>
        </p:nvSpPr>
        <p:spPr>
          <a:xfrm>
            <a:off x="323851" y="1062001"/>
            <a:ext cx="839787" cy="912812"/>
          </a:xfrm>
          <a:solidFill>
            <a:schemeClr val="bg1">
              <a:lumMod val="95000"/>
            </a:schemeClr>
          </a:solidFill>
        </p:spPr>
        <p:txBody>
          <a:bodyPr>
            <a:noAutofit/>
          </a:bodyPr>
          <a:lstStyle>
            <a:lvl1pPr>
              <a:defRPr sz="1171">
                <a:solidFill>
                  <a:schemeClr val="tx1"/>
                </a:solidFill>
              </a:defRPr>
            </a:lvl1pPr>
          </a:lstStyle>
          <a:p>
            <a:r>
              <a:rPr lang="en-GB" noProof="0"/>
              <a:t>Click icon to add picture</a:t>
            </a:r>
          </a:p>
        </p:txBody>
      </p:sp>
      <p:cxnSp>
        <p:nvCxnSpPr>
          <p:cNvPr id="29" name="Straight Connector 28">
            <a:extLst>
              <a:ext uri="{FF2B5EF4-FFF2-40B4-BE49-F238E27FC236}">
                <a16:creationId xmlns:a16="http://schemas.microsoft.com/office/drawing/2014/main" id="{FC82E8DE-D700-4FDB-B492-FBBE73708601}"/>
              </a:ext>
            </a:extLst>
          </p:cNvPr>
          <p:cNvCxnSpPr>
            <a:cxnSpLocks/>
          </p:cNvCxnSpPr>
          <p:nvPr userDrawn="1"/>
        </p:nvCxnSpPr>
        <p:spPr>
          <a:xfrm>
            <a:off x="3276600" y="2061354"/>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10">
            <a:extLst>
              <a:ext uri="{FF2B5EF4-FFF2-40B4-BE49-F238E27FC236}">
                <a16:creationId xmlns:a16="http://schemas.microsoft.com/office/drawing/2014/main" id="{A797DDDD-D10E-4826-9799-F77851FA3A18}"/>
              </a:ext>
            </a:extLst>
          </p:cNvPr>
          <p:cNvSpPr>
            <a:spLocks noGrp="1"/>
          </p:cNvSpPr>
          <p:nvPr>
            <p:ph type="body" sz="quarter" idx="25"/>
          </p:nvPr>
        </p:nvSpPr>
        <p:spPr>
          <a:xfrm>
            <a:off x="3276600" y="2154435"/>
            <a:ext cx="2592388" cy="1384995"/>
          </a:xfrm>
        </p:spPr>
        <p:txBody>
          <a:bodyPr/>
          <a:lstStyle>
            <a:lvl1pPr>
              <a:spcBef>
                <a:spcPts val="600"/>
              </a:spcBef>
              <a:spcAft>
                <a:spcPts val="0"/>
              </a:spcAft>
              <a:defRPr sz="1400"/>
            </a:lvl1pPr>
            <a:lvl2pPr>
              <a:spcBef>
                <a:spcPts val="600"/>
              </a:spcBef>
              <a:spcAft>
                <a:spcPts val="0"/>
              </a:spcAft>
              <a:defRPr sz="1400"/>
            </a:lvl2pPr>
            <a:lvl3pPr marL="0" indent="0">
              <a:spcBef>
                <a:spcPts val="600"/>
              </a:spcBef>
              <a:spcAft>
                <a:spcPts val="0"/>
              </a:spcAft>
              <a:buFontTx/>
              <a:buNone/>
              <a:defRPr sz="1400"/>
            </a:lvl3pPr>
            <a:lvl4pPr marL="213690" indent="-209974">
              <a:spcBef>
                <a:spcPts val="600"/>
              </a:spcBef>
              <a:spcAft>
                <a:spcPts val="0"/>
              </a:spcAft>
              <a:buFont typeface="Arial" panose="020B0604020202020204" pitchFamily="34" charset="0"/>
              <a:buChar char="•"/>
              <a:defRPr sz="1400"/>
            </a:lvl4pPr>
            <a:lvl5pPr marL="419946" indent="-209974">
              <a:spcBef>
                <a:spcPts val="600"/>
              </a:spcBef>
              <a:spcAft>
                <a:spcPts val="0"/>
              </a:spcAft>
              <a:defRPr sz="14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Picture Placeholder 4">
            <a:extLst>
              <a:ext uri="{FF2B5EF4-FFF2-40B4-BE49-F238E27FC236}">
                <a16:creationId xmlns:a16="http://schemas.microsoft.com/office/drawing/2014/main" id="{BE7E812B-C0C2-4E15-A5E1-88C87117715B}"/>
              </a:ext>
            </a:extLst>
          </p:cNvPr>
          <p:cNvSpPr>
            <a:spLocks noGrp="1"/>
          </p:cNvSpPr>
          <p:nvPr>
            <p:ph type="pic" sz="quarter" idx="26"/>
          </p:nvPr>
        </p:nvSpPr>
        <p:spPr>
          <a:xfrm>
            <a:off x="3276601" y="1062001"/>
            <a:ext cx="839787" cy="912812"/>
          </a:xfrm>
          <a:solidFill>
            <a:schemeClr val="bg1">
              <a:lumMod val="95000"/>
            </a:schemeClr>
          </a:solidFill>
        </p:spPr>
        <p:txBody>
          <a:bodyPr>
            <a:noAutofit/>
          </a:bodyPr>
          <a:lstStyle>
            <a:lvl1pPr>
              <a:defRPr sz="1171">
                <a:solidFill>
                  <a:schemeClr val="tx1"/>
                </a:solidFill>
              </a:defRPr>
            </a:lvl1pPr>
          </a:lstStyle>
          <a:p>
            <a:r>
              <a:rPr lang="en-GB" noProof="0"/>
              <a:t>Click icon to add picture</a:t>
            </a:r>
          </a:p>
        </p:txBody>
      </p:sp>
      <p:cxnSp>
        <p:nvCxnSpPr>
          <p:cNvPr id="32" name="Straight Connector 31">
            <a:extLst>
              <a:ext uri="{FF2B5EF4-FFF2-40B4-BE49-F238E27FC236}">
                <a16:creationId xmlns:a16="http://schemas.microsoft.com/office/drawing/2014/main" id="{A5E4984C-A870-48D7-A38E-4D226B28CF21}"/>
              </a:ext>
            </a:extLst>
          </p:cNvPr>
          <p:cNvCxnSpPr>
            <a:cxnSpLocks/>
          </p:cNvCxnSpPr>
          <p:nvPr userDrawn="1"/>
        </p:nvCxnSpPr>
        <p:spPr>
          <a:xfrm>
            <a:off x="6227762" y="2061354"/>
            <a:ext cx="259238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10">
            <a:extLst>
              <a:ext uri="{FF2B5EF4-FFF2-40B4-BE49-F238E27FC236}">
                <a16:creationId xmlns:a16="http://schemas.microsoft.com/office/drawing/2014/main" id="{D3ACC50D-43D4-45A0-975F-9B408E6BD141}"/>
              </a:ext>
            </a:extLst>
          </p:cNvPr>
          <p:cNvSpPr>
            <a:spLocks noGrp="1"/>
          </p:cNvSpPr>
          <p:nvPr>
            <p:ph type="body" sz="quarter" idx="27"/>
          </p:nvPr>
        </p:nvSpPr>
        <p:spPr>
          <a:xfrm>
            <a:off x="6227762" y="2154435"/>
            <a:ext cx="2592388" cy="1384995"/>
          </a:xfrm>
        </p:spPr>
        <p:txBody>
          <a:bodyPr/>
          <a:lstStyle>
            <a:lvl1pPr>
              <a:spcBef>
                <a:spcPts val="600"/>
              </a:spcBef>
              <a:spcAft>
                <a:spcPts val="0"/>
              </a:spcAft>
              <a:defRPr sz="1400"/>
            </a:lvl1pPr>
            <a:lvl2pPr>
              <a:spcBef>
                <a:spcPts val="600"/>
              </a:spcBef>
              <a:spcAft>
                <a:spcPts val="0"/>
              </a:spcAft>
              <a:defRPr sz="1400"/>
            </a:lvl2pPr>
            <a:lvl3pPr marL="0" indent="0">
              <a:spcBef>
                <a:spcPts val="600"/>
              </a:spcBef>
              <a:spcAft>
                <a:spcPts val="0"/>
              </a:spcAft>
              <a:buFontTx/>
              <a:buNone/>
              <a:defRPr sz="1400"/>
            </a:lvl3pPr>
            <a:lvl4pPr marL="213690" indent="-209974">
              <a:spcBef>
                <a:spcPts val="600"/>
              </a:spcBef>
              <a:spcAft>
                <a:spcPts val="0"/>
              </a:spcAft>
              <a:buFont typeface="Arial" panose="020B0604020202020204" pitchFamily="34" charset="0"/>
              <a:buChar char="•"/>
              <a:defRPr sz="1400"/>
            </a:lvl4pPr>
            <a:lvl5pPr marL="419946" indent="-209974">
              <a:spcBef>
                <a:spcPts val="600"/>
              </a:spcBef>
              <a:spcAft>
                <a:spcPts val="0"/>
              </a:spcAft>
              <a:defRPr sz="14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 name="Picture Placeholder 4">
            <a:extLst>
              <a:ext uri="{FF2B5EF4-FFF2-40B4-BE49-F238E27FC236}">
                <a16:creationId xmlns:a16="http://schemas.microsoft.com/office/drawing/2014/main" id="{B3C3C8F3-419D-4EF9-BB29-AE7F1F1732D1}"/>
              </a:ext>
            </a:extLst>
          </p:cNvPr>
          <p:cNvSpPr>
            <a:spLocks noGrp="1"/>
          </p:cNvSpPr>
          <p:nvPr>
            <p:ph type="pic" sz="quarter" idx="28"/>
          </p:nvPr>
        </p:nvSpPr>
        <p:spPr>
          <a:xfrm>
            <a:off x="6227763" y="1062001"/>
            <a:ext cx="839787" cy="912812"/>
          </a:xfrm>
          <a:solidFill>
            <a:schemeClr val="bg1">
              <a:lumMod val="95000"/>
            </a:schemeClr>
          </a:solidFill>
        </p:spPr>
        <p:txBody>
          <a:bodyPr>
            <a:noAutofit/>
          </a:bodyPr>
          <a:lstStyle>
            <a:lvl1pPr>
              <a:defRPr sz="1171">
                <a:solidFill>
                  <a:schemeClr val="tx1"/>
                </a:solidFill>
              </a:defRPr>
            </a:lvl1pPr>
          </a:lstStyle>
          <a:p>
            <a:r>
              <a:rPr lang="en-GB" noProof="0"/>
              <a:t>Click icon to add picture</a:t>
            </a:r>
          </a:p>
        </p:txBody>
      </p:sp>
      <p:sp>
        <p:nvSpPr>
          <p:cNvPr id="2" name="Title 1">
            <a:extLst>
              <a:ext uri="{FF2B5EF4-FFF2-40B4-BE49-F238E27FC236}">
                <a16:creationId xmlns:a16="http://schemas.microsoft.com/office/drawing/2014/main" id="{C0BB4D65-DB5D-4395-AECD-E4A4DD1DC5DB}"/>
              </a:ext>
            </a:extLst>
          </p:cNvPr>
          <p:cNvSpPr>
            <a:spLocks noGrp="1"/>
          </p:cNvSpPr>
          <p:nvPr>
            <p:ph type="title"/>
          </p:nvPr>
        </p:nvSpPr>
        <p:spPr/>
        <p:txBody>
          <a:bodyPr/>
          <a:lstStyle/>
          <a:p>
            <a:r>
              <a:rPr lang="en-GB"/>
              <a:t>Click to edit Master title style</a:t>
            </a:r>
          </a:p>
        </p:txBody>
      </p:sp>
      <p:sp>
        <p:nvSpPr>
          <p:cNvPr id="21" name="Text Placeholder 10">
            <a:extLst>
              <a:ext uri="{FF2B5EF4-FFF2-40B4-BE49-F238E27FC236}">
                <a16:creationId xmlns:a16="http://schemas.microsoft.com/office/drawing/2014/main" id="{BD674DDD-BACE-4633-A51D-B34FB33EEC8B}"/>
              </a:ext>
            </a:extLst>
          </p:cNvPr>
          <p:cNvSpPr>
            <a:spLocks noGrp="1"/>
          </p:cNvSpPr>
          <p:nvPr>
            <p:ph type="body" sz="quarter" idx="32"/>
          </p:nvPr>
        </p:nvSpPr>
        <p:spPr>
          <a:xfrm>
            <a:off x="1228725" y="1062000"/>
            <a:ext cx="1687514" cy="1025922"/>
          </a:xfrm>
        </p:spPr>
        <p:txBody>
          <a:bodyPr/>
          <a:lstStyle>
            <a:lvl1pPr>
              <a:spcBef>
                <a:spcPts val="0"/>
              </a:spcBef>
              <a:spcAft>
                <a:spcPts val="200"/>
              </a:spcAft>
              <a:defRPr sz="1100"/>
            </a:lvl1pPr>
            <a:lvl2pPr>
              <a:spcBef>
                <a:spcPts val="0"/>
              </a:spcBef>
              <a:spcAft>
                <a:spcPts val="200"/>
              </a:spcAft>
              <a:defRPr sz="1100">
                <a:solidFill>
                  <a:schemeClr val="accent1"/>
                </a:solidFill>
              </a:defRPr>
            </a:lvl2pPr>
            <a:lvl3pPr marL="0" indent="0">
              <a:spcBef>
                <a:spcPts val="0"/>
              </a:spcBef>
              <a:spcAft>
                <a:spcPts val="200"/>
              </a:spcAft>
              <a:buFontTx/>
              <a:buNone/>
              <a:defRPr sz="900">
                <a:solidFill>
                  <a:schemeClr val="accent1"/>
                </a:solidFill>
              </a:defRPr>
            </a:lvl3pPr>
            <a:lvl4pPr marL="213690" indent="-209974">
              <a:spcBef>
                <a:spcPts val="0"/>
              </a:spcBef>
              <a:spcAft>
                <a:spcPts val="200"/>
              </a:spcAft>
              <a:buFont typeface="Arial" panose="020B0604020202020204" pitchFamily="34" charset="0"/>
              <a:buChar char="•"/>
              <a:defRPr sz="900">
                <a:solidFill>
                  <a:schemeClr val="accent1"/>
                </a:solidFill>
              </a:defRPr>
            </a:lvl4pPr>
            <a:lvl5pPr marL="419946" indent="-209974">
              <a:spcBef>
                <a:spcPts val="0"/>
              </a:spcBef>
              <a:spcAft>
                <a:spcPts val="200"/>
              </a:spcAft>
              <a:defRPr sz="900">
                <a:solidFill>
                  <a:schemeClr val="accent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0">
            <a:extLst>
              <a:ext uri="{FF2B5EF4-FFF2-40B4-BE49-F238E27FC236}">
                <a16:creationId xmlns:a16="http://schemas.microsoft.com/office/drawing/2014/main" id="{901DDDCC-04BF-4981-893E-E22AFEDF5ACD}"/>
              </a:ext>
            </a:extLst>
          </p:cNvPr>
          <p:cNvSpPr>
            <a:spLocks noGrp="1"/>
          </p:cNvSpPr>
          <p:nvPr>
            <p:ph type="body" sz="quarter" idx="33"/>
          </p:nvPr>
        </p:nvSpPr>
        <p:spPr>
          <a:xfrm>
            <a:off x="4181475" y="1062000"/>
            <a:ext cx="1687514" cy="1025922"/>
          </a:xfrm>
        </p:spPr>
        <p:txBody>
          <a:bodyPr/>
          <a:lstStyle>
            <a:lvl1pPr>
              <a:spcBef>
                <a:spcPts val="0"/>
              </a:spcBef>
              <a:spcAft>
                <a:spcPts val="200"/>
              </a:spcAft>
              <a:defRPr sz="1100"/>
            </a:lvl1pPr>
            <a:lvl2pPr>
              <a:spcBef>
                <a:spcPts val="0"/>
              </a:spcBef>
              <a:spcAft>
                <a:spcPts val="200"/>
              </a:spcAft>
              <a:defRPr sz="1100">
                <a:solidFill>
                  <a:schemeClr val="accent1"/>
                </a:solidFill>
              </a:defRPr>
            </a:lvl2pPr>
            <a:lvl3pPr marL="0" indent="0">
              <a:spcBef>
                <a:spcPts val="0"/>
              </a:spcBef>
              <a:spcAft>
                <a:spcPts val="200"/>
              </a:spcAft>
              <a:buFontTx/>
              <a:buNone/>
              <a:defRPr sz="900">
                <a:solidFill>
                  <a:schemeClr val="accent1"/>
                </a:solidFill>
              </a:defRPr>
            </a:lvl3pPr>
            <a:lvl4pPr marL="213690" indent="-209974">
              <a:spcBef>
                <a:spcPts val="0"/>
              </a:spcBef>
              <a:spcAft>
                <a:spcPts val="200"/>
              </a:spcAft>
              <a:buFont typeface="Arial" panose="020B0604020202020204" pitchFamily="34" charset="0"/>
              <a:buChar char="•"/>
              <a:defRPr sz="900">
                <a:solidFill>
                  <a:schemeClr val="accent1"/>
                </a:solidFill>
              </a:defRPr>
            </a:lvl4pPr>
            <a:lvl5pPr marL="419946" indent="-209974">
              <a:spcBef>
                <a:spcPts val="0"/>
              </a:spcBef>
              <a:spcAft>
                <a:spcPts val="200"/>
              </a:spcAft>
              <a:defRPr sz="900">
                <a:solidFill>
                  <a:schemeClr val="accent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 name="Text Placeholder 10">
            <a:extLst>
              <a:ext uri="{FF2B5EF4-FFF2-40B4-BE49-F238E27FC236}">
                <a16:creationId xmlns:a16="http://schemas.microsoft.com/office/drawing/2014/main" id="{F15142A3-375C-45DF-AF42-2245E24CD465}"/>
              </a:ext>
            </a:extLst>
          </p:cNvPr>
          <p:cNvSpPr>
            <a:spLocks noGrp="1"/>
          </p:cNvSpPr>
          <p:nvPr>
            <p:ph type="body" sz="quarter" idx="34"/>
          </p:nvPr>
        </p:nvSpPr>
        <p:spPr>
          <a:xfrm>
            <a:off x="7134225" y="1062000"/>
            <a:ext cx="1687514" cy="1025922"/>
          </a:xfrm>
        </p:spPr>
        <p:txBody>
          <a:bodyPr/>
          <a:lstStyle>
            <a:lvl1pPr>
              <a:spcBef>
                <a:spcPts val="0"/>
              </a:spcBef>
              <a:spcAft>
                <a:spcPts val="200"/>
              </a:spcAft>
              <a:defRPr sz="1100"/>
            </a:lvl1pPr>
            <a:lvl2pPr>
              <a:spcBef>
                <a:spcPts val="0"/>
              </a:spcBef>
              <a:spcAft>
                <a:spcPts val="200"/>
              </a:spcAft>
              <a:defRPr sz="1100">
                <a:solidFill>
                  <a:schemeClr val="accent1"/>
                </a:solidFill>
              </a:defRPr>
            </a:lvl2pPr>
            <a:lvl3pPr marL="0" indent="0">
              <a:spcBef>
                <a:spcPts val="0"/>
              </a:spcBef>
              <a:spcAft>
                <a:spcPts val="200"/>
              </a:spcAft>
              <a:buFontTx/>
              <a:buNone/>
              <a:defRPr sz="900">
                <a:solidFill>
                  <a:schemeClr val="accent1"/>
                </a:solidFill>
              </a:defRPr>
            </a:lvl3pPr>
            <a:lvl4pPr marL="213690" indent="-209974">
              <a:spcBef>
                <a:spcPts val="0"/>
              </a:spcBef>
              <a:spcAft>
                <a:spcPts val="200"/>
              </a:spcAft>
              <a:buFont typeface="Arial" panose="020B0604020202020204" pitchFamily="34" charset="0"/>
              <a:buChar char="•"/>
              <a:defRPr sz="900">
                <a:solidFill>
                  <a:schemeClr val="accent1"/>
                </a:solidFill>
              </a:defRPr>
            </a:lvl4pPr>
            <a:lvl5pPr marL="419946" indent="-209974">
              <a:spcBef>
                <a:spcPts val="0"/>
              </a:spcBef>
              <a:spcAft>
                <a:spcPts val="200"/>
              </a:spcAft>
              <a:defRPr sz="900">
                <a:solidFill>
                  <a:schemeClr val="accent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7" name="Footer Placeholder 2">
            <a:extLst>
              <a:ext uri="{FF2B5EF4-FFF2-40B4-BE49-F238E27FC236}">
                <a16:creationId xmlns:a16="http://schemas.microsoft.com/office/drawing/2014/main" id="{45A0E1D1-8595-4E45-A401-A475018540FC}"/>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[Insert document title] | [Insert date]</a:t>
            </a:r>
          </a:p>
        </p:txBody>
      </p:sp>
      <p:grpSp>
        <p:nvGrpSpPr>
          <p:cNvPr id="43" name="Group 42">
            <a:extLst>
              <a:ext uri="{FF2B5EF4-FFF2-40B4-BE49-F238E27FC236}">
                <a16:creationId xmlns:a16="http://schemas.microsoft.com/office/drawing/2014/main" id="{B815125D-7568-4091-BEEB-35B82C7A282E}"/>
              </a:ext>
            </a:extLst>
          </p:cNvPr>
          <p:cNvGrpSpPr/>
          <p:nvPr userDrawn="1"/>
        </p:nvGrpSpPr>
        <p:grpSpPr>
          <a:xfrm>
            <a:off x="9206425" y="0"/>
            <a:ext cx="2029736" cy="2104028"/>
            <a:chOff x="3528102" y="847657"/>
            <a:chExt cx="2029736" cy="2104028"/>
          </a:xfrm>
        </p:grpSpPr>
        <p:sp>
          <p:nvSpPr>
            <p:cNvPr id="44" name="Guidance note">
              <a:extLst>
                <a:ext uri="{FF2B5EF4-FFF2-40B4-BE49-F238E27FC236}">
                  <a16:creationId xmlns:a16="http://schemas.microsoft.com/office/drawing/2014/main" id="{05DADCA8-9F14-4D3E-AEA6-3968A4B99D52}"/>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45" name="Group 44">
              <a:extLst>
                <a:ext uri="{FF2B5EF4-FFF2-40B4-BE49-F238E27FC236}">
                  <a16:creationId xmlns:a16="http://schemas.microsoft.com/office/drawing/2014/main" id="{35567F3E-A867-493E-9CDF-6C283ED69FB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46" name="Picture 3">
                <a:extLst>
                  <a:ext uri="{FF2B5EF4-FFF2-40B4-BE49-F238E27FC236}">
                    <a16:creationId xmlns:a16="http://schemas.microsoft.com/office/drawing/2014/main" id="{EF71D8E4-9AAD-42D4-BB7D-BD4FF105C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47" name="Rounded Rectangle 20">
                <a:extLst>
                  <a:ext uri="{FF2B5EF4-FFF2-40B4-BE49-F238E27FC236}">
                    <a16:creationId xmlns:a16="http://schemas.microsoft.com/office/drawing/2014/main" id="{F43BCCBD-E91E-4385-9D1C-933F4A1EFF49}"/>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8" name="Round Diagonal Corner Rectangle 4">
            <a:extLst>
              <a:ext uri="{FF2B5EF4-FFF2-40B4-BE49-F238E27FC236}">
                <a16:creationId xmlns:a16="http://schemas.microsoft.com/office/drawing/2014/main" id="{DCC9EC93-F46B-4A7B-8A65-57D85F810085}"/>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1567497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GB"/>
              <a:t>Click to edit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4033839"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pic>
        <p:nvPicPr>
          <p:cNvPr id="9" name="Picture 8"/>
          <p:cNvPicPr>
            <a:picLocks noChangeAspect="1"/>
          </p:cNvPicPr>
          <p:nvPr userDrawn="1"/>
        </p:nvPicPr>
        <p:blipFill rotWithShape="1">
          <a:blip r:embed="rId4"/>
          <a:srcRect l="7480" t="27066" r="32612"/>
          <a:stretch/>
        </p:blipFill>
        <p:spPr>
          <a:xfrm rot="16200000" flipV="1">
            <a:off x="4696555" y="696054"/>
            <a:ext cx="5143500" cy="3751391"/>
          </a:xfrm>
          <a:prstGeom prst="rect">
            <a:avLst/>
          </a:prstGeom>
        </p:spPr>
      </p:pic>
    </p:spTree>
    <p:extLst>
      <p:ext uri="{BB962C8B-B14F-4D97-AF65-F5344CB8AC3E}">
        <p14:creationId xmlns:p14="http://schemas.microsoft.com/office/powerpoint/2010/main" val="558169163"/>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l="7480" t="27066" r="32612"/>
          <a:stretch/>
        </p:blipFill>
        <p:spPr>
          <a:xfrm flipV="1">
            <a:off x="4000500" y="1392109"/>
            <a:ext cx="5143500" cy="3751391"/>
          </a:xfrm>
          <a:prstGeom prst="rect">
            <a:avLst/>
          </a:prstGeom>
        </p:spPr>
      </p:pic>
      <p:pic>
        <p:nvPicPr>
          <p:cNvPr id="11" name="Graphic 10">
            <a:extLst>
              <a:ext uri="{FF2B5EF4-FFF2-40B4-BE49-F238E27FC236}">
                <a16:creationId xmlns:a16="http://schemas.microsoft.com/office/drawing/2014/main" id="{87CA7715-C5DB-4A2E-9532-A9F797EC57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3266" y="4633912"/>
            <a:ext cx="1410824" cy="290076"/>
          </a:xfrm>
          <a:prstGeom prst="rect">
            <a:avLst/>
          </a:prstGeom>
        </p:spPr>
      </p:pic>
      <p:sp>
        <p:nvSpPr>
          <p:cNvPr id="12" name="Title 1">
            <a:extLst>
              <a:ext uri="{FF2B5EF4-FFF2-40B4-BE49-F238E27FC236}">
                <a16:creationId xmlns:a16="http://schemas.microsoft.com/office/drawing/2014/main" id="{65406806-C157-486B-910B-A52A24A4AABC}"/>
              </a:ext>
            </a:extLst>
          </p:cNvPr>
          <p:cNvSpPr>
            <a:spLocks noGrp="1"/>
          </p:cNvSpPr>
          <p:nvPr>
            <p:ph type="title"/>
          </p:nvPr>
        </p:nvSpPr>
        <p:spPr>
          <a:xfrm>
            <a:off x="330195" y="1058863"/>
            <a:ext cx="4033839" cy="868039"/>
          </a:xfrm>
        </p:spPr>
        <p:txBody>
          <a:bodyPr anchor="t" anchorCtr="0"/>
          <a:lstStyle>
            <a:lvl1pPr>
              <a:lnSpc>
                <a:spcPct val="80000"/>
              </a:lnSpc>
              <a:defRPr sz="3200">
                <a:solidFill>
                  <a:schemeClr val="bg1"/>
                </a:solidFill>
              </a:defRPr>
            </a:lvl1pPr>
          </a:lstStyle>
          <a:p>
            <a:r>
              <a:rPr lang="en-GB"/>
              <a:t>Click to edit Master title style</a:t>
            </a:r>
          </a:p>
        </p:txBody>
      </p:sp>
      <p:sp>
        <p:nvSpPr>
          <p:cNvPr id="16" name="Text Placeholder 9">
            <a:extLst>
              <a:ext uri="{FF2B5EF4-FFF2-40B4-BE49-F238E27FC236}">
                <a16:creationId xmlns:a16="http://schemas.microsoft.com/office/drawing/2014/main" id="{FF50055F-31FC-4AB6-89E2-4D2F6BB14247}"/>
              </a:ext>
            </a:extLst>
          </p:cNvPr>
          <p:cNvSpPr>
            <a:spLocks noGrp="1"/>
          </p:cNvSpPr>
          <p:nvPr>
            <p:ph type="body" sz="quarter" idx="10" hasCustomPrompt="1"/>
          </p:nvPr>
        </p:nvSpPr>
        <p:spPr>
          <a:xfrm>
            <a:off x="330195" y="2600550"/>
            <a:ext cx="4033839" cy="523220"/>
          </a:xfrm>
        </p:spPr>
        <p:txBody>
          <a:bodyPr/>
          <a:lstStyle>
            <a:lvl1pPr>
              <a:spcAft>
                <a:spcPts val="0"/>
              </a:spcAft>
              <a:defRPr>
                <a:solidFill>
                  <a:schemeClr val="bg1"/>
                </a:solidFill>
              </a:defRPr>
            </a:lvl1pPr>
            <a:lvl2pPr>
              <a:defRPr>
                <a:solidFill>
                  <a:schemeClr val="bg1"/>
                </a:solidFill>
              </a:defRPr>
            </a:lvl2pPr>
          </a:lstStyle>
          <a:p>
            <a:pPr lvl="0"/>
            <a:r>
              <a:rPr lang="en-GB"/>
              <a:t>Name</a:t>
            </a:r>
          </a:p>
          <a:p>
            <a:pPr lvl="1"/>
            <a:r>
              <a:rPr lang="en-GB"/>
              <a:t>Date</a:t>
            </a:r>
          </a:p>
        </p:txBody>
      </p:sp>
    </p:spTree>
    <p:extLst>
      <p:ext uri="{BB962C8B-B14F-4D97-AF65-F5344CB8AC3E}">
        <p14:creationId xmlns:p14="http://schemas.microsoft.com/office/powerpoint/2010/main" val="3917571559"/>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Divider">
    <p:bg>
      <p:bgPr>
        <a:solidFill>
          <a:schemeClr val="accent1"/>
        </a:solid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2C8DA23-E484-4D16-8C50-77D951B51DD4}"/>
              </a:ext>
            </a:extLst>
          </p:cNvPr>
          <p:cNvSpPr>
            <a:spLocks noGrp="1"/>
          </p:cNvSpPr>
          <p:nvPr>
            <p:ph type="body" sz="quarter" idx="15" hasCustomPrompt="1"/>
          </p:nvPr>
        </p:nvSpPr>
        <p:spPr>
          <a:xfrm>
            <a:off x="330194" y="2536528"/>
            <a:ext cx="2524125" cy="769441"/>
          </a:xfrm>
        </p:spPr>
        <p:txBody>
          <a:bodyPr/>
          <a:lstStyle>
            <a:lvl1pPr>
              <a:spcAft>
                <a:spcPts val="0"/>
              </a:spcAft>
              <a:defRPr lang="en-US" sz="3200" b="1" dirty="0" smtClean="0">
                <a:solidFill>
                  <a:schemeClr val="bg1"/>
                </a:solidFill>
                <a:latin typeface="+mj-lt"/>
                <a:ea typeface="+mj-ea"/>
                <a:cs typeface="+mj-cs"/>
              </a:defRPr>
            </a:lvl1pPr>
            <a:lvl2pPr>
              <a:spcAft>
                <a:spcPts val="0"/>
              </a:spcAft>
              <a:defRPr lang="en-GB" sz="1800" b="0" dirty="0">
                <a:solidFill>
                  <a:schemeClr val="bg1"/>
                </a:solidFill>
                <a:latin typeface="+mj-lt"/>
                <a:ea typeface="+mj-ea"/>
                <a:cs typeface="+mj-cs"/>
              </a:defRPr>
            </a:lvl2pPr>
          </a:lstStyle>
          <a:p>
            <a:pPr lvl="0"/>
            <a:r>
              <a:rPr lang="en-GB"/>
              <a:t>Title</a:t>
            </a:r>
          </a:p>
          <a:p>
            <a:pPr lvl="1"/>
            <a:r>
              <a:rPr lang="en-GB"/>
              <a:t>Sub heading</a:t>
            </a:r>
          </a:p>
        </p:txBody>
      </p:sp>
      <p:pic>
        <p:nvPicPr>
          <p:cNvPr id="10" name="Graphic 9">
            <a:extLst>
              <a:ext uri="{FF2B5EF4-FFF2-40B4-BE49-F238E27FC236}">
                <a16:creationId xmlns:a16="http://schemas.microsoft.com/office/drawing/2014/main" id="{B5C1225E-7A2B-4204-8951-1CD60FF303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3266" y="4633912"/>
            <a:ext cx="1410824" cy="290076"/>
          </a:xfrm>
          <a:prstGeom prst="rect">
            <a:avLst/>
          </a:prstGeom>
        </p:spPr>
      </p:pic>
      <p:sp>
        <p:nvSpPr>
          <p:cNvPr id="13" name="Text Placeholder 11">
            <a:extLst>
              <a:ext uri="{FF2B5EF4-FFF2-40B4-BE49-F238E27FC236}">
                <a16:creationId xmlns:a16="http://schemas.microsoft.com/office/drawing/2014/main" id="{668417C5-1CE5-43E5-9448-0B5FEF92AE09}"/>
              </a:ext>
            </a:extLst>
          </p:cNvPr>
          <p:cNvSpPr>
            <a:spLocks noGrp="1"/>
          </p:cNvSpPr>
          <p:nvPr>
            <p:ph type="body" sz="quarter" idx="17" hasCustomPrompt="1"/>
          </p:nvPr>
        </p:nvSpPr>
        <p:spPr>
          <a:xfrm>
            <a:off x="317496" y="680340"/>
            <a:ext cx="2598742" cy="1769715"/>
          </a:xfrm>
        </p:spPr>
        <p:txBody>
          <a:bodyPr anchor="b" anchorCtr="0"/>
          <a:lstStyle>
            <a:lvl1pPr>
              <a:defRPr sz="11500">
                <a:solidFill>
                  <a:schemeClr val="bg1"/>
                </a:solidFill>
              </a:defRPr>
            </a:lvl1pPr>
          </a:lstStyle>
          <a:p>
            <a:pPr lvl="0"/>
            <a:r>
              <a:rPr lang="en-GB"/>
              <a:t>1</a:t>
            </a:r>
          </a:p>
        </p:txBody>
      </p:sp>
      <p:pic>
        <p:nvPicPr>
          <p:cNvPr id="14" name="Picture 13"/>
          <p:cNvPicPr>
            <a:picLocks noChangeAspect="1"/>
          </p:cNvPicPr>
          <p:nvPr userDrawn="1"/>
        </p:nvPicPr>
        <p:blipFill rotWithShape="1">
          <a:blip r:embed="rId4"/>
          <a:srcRect r="23305" b="53486"/>
          <a:stretch/>
        </p:blipFill>
        <p:spPr>
          <a:xfrm>
            <a:off x="4391573" y="2078323"/>
            <a:ext cx="4752427" cy="3065177"/>
          </a:xfrm>
          <a:prstGeom prst="rect">
            <a:avLst/>
          </a:prstGeom>
        </p:spPr>
      </p:pic>
    </p:spTree>
    <p:extLst>
      <p:ext uri="{BB962C8B-B14F-4D97-AF65-F5344CB8AC3E}">
        <p14:creationId xmlns:p14="http://schemas.microsoft.com/office/powerpoint/2010/main" val="324152572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ack cover blue">
    <p:bg>
      <p:bgPr>
        <a:solidFill>
          <a:schemeClr val="accent1"/>
        </a:solidFill>
        <a:effectLst/>
      </p:bgPr>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8505645" y="4778375"/>
            <a:ext cx="638355" cy="365125"/>
          </a:xfrm>
          <a:prstGeom prst="rect">
            <a:avLst/>
          </a:prstGeom>
        </p:spPr>
        <p:txBody>
          <a:bodyPr anchor="b"/>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600" smtClean="0"/>
              <a:pPr/>
              <a:t>‹#›</a:t>
            </a:fld>
            <a:endParaRPr lang="en-GB" sz="600"/>
          </a:p>
        </p:txBody>
      </p:sp>
      <p:grpSp>
        <p:nvGrpSpPr>
          <p:cNvPr id="50" name="Group 49">
            <a:extLst>
              <a:ext uri="{FF2B5EF4-FFF2-40B4-BE49-F238E27FC236}">
                <a16:creationId xmlns:a16="http://schemas.microsoft.com/office/drawing/2014/main" id="{0704F238-3359-468F-8B64-BD992440F212}"/>
              </a:ext>
            </a:extLst>
          </p:cNvPr>
          <p:cNvGrpSpPr/>
          <p:nvPr userDrawn="1"/>
        </p:nvGrpSpPr>
        <p:grpSpPr bwMode="black">
          <a:xfrm>
            <a:off x="2105025" y="2051785"/>
            <a:ext cx="4933950" cy="1039932"/>
            <a:chOff x="2910342" y="325575"/>
            <a:chExt cx="5928968" cy="1249653"/>
          </a:xfrm>
        </p:grpSpPr>
        <p:sp>
          <p:nvSpPr>
            <p:cNvPr id="31" name="Freeform: Shape 30">
              <a:extLst>
                <a:ext uri="{FF2B5EF4-FFF2-40B4-BE49-F238E27FC236}">
                  <a16:creationId xmlns:a16="http://schemas.microsoft.com/office/drawing/2014/main" id="{AFE871AB-CF2E-4DAC-8C2D-963B97B314CA}"/>
                </a:ext>
              </a:extLst>
            </p:cNvPr>
            <p:cNvSpPr/>
            <p:nvPr/>
          </p:nvSpPr>
          <p:spPr bwMode="black">
            <a:xfrm>
              <a:off x="7911705" y="325575"/>
              <a:ext cx="275254" cy="275254"/>
            </a:xfrm>
            <a:custGeom>
              <a:avLst/>
              <a:gdLst>
                <a:gd name="connsiteX0" fmla="*/ 254610 w 275253"/>
                <a:gd name="connsiteY0" fmla="*/ 139003 h 275253"/>
                <a:gd name="connsiteX1" fmla="*/ 136251 w 275253"/>
                <a:gd name="connsiteY1" fmla="*/ 254610 h 275253"/>
                <a:gd name="connsiteX2" fmla="*/ 20644 w 275253"/>
                <a:gd name="connsiteY2" fmla="*/ 139003 h 275253"/>
                <a:gd name="connsiteX3" fmla="*/ 136251 w 275253"/>
                <a:gd name="connsiteY3" fmla="*/ 20644 h 275253"/>
              </a:gdLst>
              <a:ahLst/>
              <a:cxnLst>
                <a:cxn ang="0">
                  <a:pos x="connsiteX0" y="connsiteY0"/>
                </a:cxn>
                <a:cxn ang="0">
                  <a:pos x="connsiteX1" y="connsiteY1"/>
                </a:cxn>
                <a:cxn ang="0">
                  <a:pos x="connsiteX2" y="connsiteY2"/>
                </a:cxn>
                <a:cxn ang="0">
                  <a:pos x="connsiteX3" y="connsiteY3"/>
                </a:cxn>
              </a:cxnLst>
              <a:rect l="l" t="t" r="r" b="b"/>
              <a:pathLst>
                <a:path w="275253" h="275253">
                  <a:moveTo>
                    <a:pt x="254610" y="139003"/>
                  </a:moveTo>
                  <a:lnTo>
                    <a:pt x="136251" y="254610"/>
                  </a:lnTo>
                  <a:lnTo>
                    <a:pt x="20644" y="139003"/>
                  </a:lnTo>
                  <a:lnTo>
                    <a:pt x="136251" y="20644"/>
                  </a:lnTo>
                  <a:close/>
                </a:path>
              </a:pathLst>
            </a:custGeom>
            <a:solidFill>
              <a:schemeClr val="bg1"/>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C8C29B9-203B-435B-890E-73A70CA4C81F}"/>
                </a:ext>
              </a:extLst>
            </p:cNvPr>
            <p:cNvSpPr/>
            <p:nvPr/>
          </p:nvSpPr>
          <p:spPr bwMode="black">
            <a:xfrm>
              <a:off x="7947488" y="680652"/>
              <a:ext cx="192678" cy="633084"/>
            </a:xfrm>
            <a:custGeom>
              <a:avLst/>
              <a:gdLst>
                <a:gd name="connsiteX0" fmla="*/ 20644 w 192677"/>
                <a:gd name="connsiteY0" fmla="*/ 20644 h 633083"/>
                <a:gd name="connsiteX1" fmla="*/ 180291 w 192677"/>
                <a:gd name="connsiteY1" fmla="*/ 20644 h 633083"/>
                <a:gd name="connsiteX2" fmla="*/ 180291 w 192677"/>
                <a:gd name="connsiteY2" fmla="*/ 631708 h 633083"/>
                <a:gd name="connsiteX3" fmla="*/ 20644 w 192677"/>
                <a:gd name="connsiteY3" fmla="*/ 631708 h 633083"/>
              </a:gdLst>
              <a:ahLst/>
              <a:cxnLst>
                <a:cxn ang="0">
                  <a:pos x="connsiteX0" y="connsiteY0"/>
                </a:cxn>
                <a:cxn ang="0">
                  <a:pos x="connsiteX1" y="connsiteY1"/>
                </a:cxn>
                <a:cxn ang="0">
                  <a:pos x="connsiteX2" y="connsiteY2"/>
                </a:cxn>
                <a:cxn ang="0">
                  <a:pos x="connsiteX3" y="connsiteY3"/>
                </a:cxn>
              </a:cxnLst>
              <a:rect l="l" t="t" r="r" b="b"/>
              <a:pathLst>
                <a:path w="192677" h="633083">
                  <a:moveTo>
                    <a:pt x="20644" y="20644"/>
                  </a:moveTo>
                  <a:lnTo>
                    <a:pt x="180291" y="20644"/>
                  </a:lnTo>
                  <a:lnTo>
                    <a:pt x="180291" y="631708"/>
                  </a:lnTo>
                  <a:lnTo>
                    <a:pt x="20644" y="631708"/>
                  </a:lnTo>
                  <a:close/>
                </a:path>
              </a:pathLst>
            </a:custGeom>
            <a:solidFill>
              <a:schemeClr val="bg1"/>
            </a:solidFill>
            <a:ln w="9525"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707B5D5-B821-47CA-933A-D54DC178C7C5}"/>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19735"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D58047D-9689-487F-BFF5-02E48B2EA260}"/>
                </a:ext>
              </a:extLst>
            </p:cNvPr>
            <p:cNvSpPr/>
            <p:nvPr/>
          </p:nvSpPr>
          <p:spPr bwMode="black">
            <a:xfrm>
              <a:off x="2910342"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E19533-4B41-4903-ADFA-1430E5FA3683}"/>
                </a:ext>
              </a:extLst>
            </p:cNvPr>
            <p:cNvSpPr/>
            <p:nvPr/>
          </p:nvSpPr>
          <p:spPr bwMode="black">
            <a:xfrm>
              <a:off x="3488375"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3525 w 578033"/>
                <a:gd name="connsiteY16" fmla="*/ 527111 h 660609"/>
                <a:gd name="connsiteX17" fmla="*/ 218827 w 578033"/>
                <a:gd name="connsiteY17" fmla="*/ 648223 h 660609"/>
                <a:gd name="connsiteX18" fmla="*/ 20644 w 578033"/>
                <a:gd name="connsiteY18" fmla="*/ 474813 h 660609"/>
                <a:gd name="connsiteX19" fmla="*/ 337186 w 578033"/>
                <a:gd name="connsiteY19" fmla="*/ 284888 h 660609"/>
                <a:gd name="connsiteX20" fmla="*/ 428020 w 578033"/>
                <a:gd name="connsiteY20" fmla="*/ 205064 h 660609"/>
                <a:gd name="connsiteX21" fmla="*/ 273878 w 578033"/>
                <a:gd name="connsiteY21" fmla="*/ 83952 h 660609"/>
                <a:gd name="connsiteX22" fmla="*/ 116983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3675"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2" y="565647"/>
                    <a:pt x="565647" y="562894"/>
                  </a:cubicBezTo>
                  <a:lnTo>
                    <a:pt x="565647" y="623450"/>
                  </a:lnTo>
                  <a:cubicBezTo>
                    <a:pt x="549132" y="626203"/>
                    <a:pt x="538121" y="628955"/>
                    <a:pt x="518854" y="628955"/>
                  </a:cubicBezTo>
                  <a:cubicBezTo>
                    <a:pt x="447288" y="628955"/>
                    <a:pt x="433525" y="587667"/>
                    <a:pt x="433525" y="527111"/>
                  </a:cubicBezTo>
                  <a:lnTo>
                    <a:pt x="433525" y="527111"/>
                  </a:lnTo>
                  <a:cubicBezTo>
                    <a:pt x="383979" y="604182"/>
                    <a:pt x="331681" y="648223"/>
                    <a:pt x="218827" y="648223"/>
                  </a:cubicBezTo>
                  <a:cubicBezTo>
                    <a:pt x="111478" y="648223"/>
                    <a:pt x="20644" y="593172"/>
                    <a:pt x="20644" y="474813"/>
                  </a:cubicBezTo>
                  <a:cubicBezTo>
                    <a:pt x="20644" y="309661"/>
                    <a:pt x="180291" y="304156"/>
                    <a:pt x="337186" y="284888"/>
                  </a:cubicBezTo>
                  <a:cubicBezTo>
                    <a:pt x="397742" y="279383"/>
                    <a:pt x="428020" y="271125"/>
                    <a:pt x="428020" y="205064"/>
                  </a:cubicBezTo>
                  <a:cubicBezTo>
                    <a:pt x="428020" y="108725"/>
                    <a:pt x="359206" y="83952"/>
                    <a:pt x="273878" y="83952"/>
                  </a:cubicBezTo>
                  <a:cubicBezTo>
                    <a:pt x="185796" y="83952"/>
                    <a:pt x="119735" y="125240"/>
                    <a:pt x="116983"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72D0F65-4955-4D3B-8293-898EC918883C}"/>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826A8-C9E9-49D9-AF7F-E3DC7BD67BD3}"/>
                </a:ext>
              </a:extLst>
            </p:cNvPr>
            <p:cNvSpPr/>
            <p:nvPr/>
          </p:nvSpPr>
          <p:spPr bwMode="black">
            <a:xfrm>
              <a:off x="4077418" y="526510"/>
              <a:ext cx="330305" cy="798236"/>
            </a:xfrm>
            <a:custGeom>
              <a:avLst/>
              <a:gdLst>
                <a:gd name="connsiteX0" fmla="*/ 194054 w 330304"/>
                <a:gd name="connsiteY0" fmla="*/ 196807 h 798236"/>
                <a:gd name="connsiteX1" fmla="*/ 312413 w 330304"/>
                <a:gd name="connsiteY1" fmla="*/ 196807 h 798236"/>
                <a:gd name="connsiteX2" fmla="*/ 312413 w 330304"/>
                <a:gd name="connsiteY2" fmla="*/ 257362 h 798236"/>
                <a:gd name="connsiteX3" fmla="*/ 194054 w 330304"/>
                <a:gd name="connsiteY3" fmla="*/ 257362 h 798236"/>
                <a:gd name="connsiteX4" fmla="*/ 194054 w 330304"/>
                <a:gd name="connsiteY4" fmla="*/ 656480 h 798236"/>
                <a:gd name="connsiteX5" fmla="*/ 251857 w 330304"/>
                <a:gd name="connsiteY5" fmla="*/ 733552 h 798236"/>
                <a:gd name="connsiteX6" fmla="*/ 312413 w 330304"/>
                <a:gd name="connsiteY6" fmla="*/ 730799 h 798236"/>
                <a:gd name="connsiteX7" fmla="*/ 312413 w 330304"/>
                <a:gd name="connsiteY7" fmla="*/ 791355 h 798236"/>
                <a:gd name="connsiteX8" fmla="*/ 249105 w 330304"/>
                <a:gd name="connsiteY8" fmla="*/ 794107 h 798236"/>
                <a:gd name="connsiteX9" fmla="*/ 122488 w 330304"/>
                <a:gd name="connsiteY9" fmla="*/ 661986 h 798236"/>
                <a:gd name="connsiteX10" fmla="*/ 122488 w 330304"/>
                <a:gd name="connsiteY10" fmla="*/ 257362 h 798236"/>
                <a:gd name="connsiteX11" fmla="*/ 20644 w 330304"/>
                <a:gd name="connsiteY11" fmla="*/ 257362 h 798236"/>
                <a:gd name="connsiteX12" fmla="*/ 20644 w 330304"/>
                <a:gd name="connsiteY12" fmla="*/ 196807 h 798236"/>
                <a:gd name="connsiteX13" fmla="*/ 122488 w 330304"/>
                <a:gd name="connsiteY13" fmla="*/ 196807 h 798236"/>
                <a:gd name="connsiteX14" fmla="*/ 122488 w 330304"/>
                <a:gd name="connsiteY14" fmla="*/ 20644 h 798236"/>
                <a:gd name="connsiteX15" fmla="*/ 194054 w 330304"/>
                <a:gd name="connsiteY15" fmla="*/ 20644 h 798236"/>
                <a:gd name="connsiteX16" fmla="*/ 194054 w 330304"/>
                <a:gd name="connsiteY16" fmla="*/ 196807 h 79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304" h="798236">
                  <a:moveTo>
                    <a:pt x="194054" y="196807"/>
                  </a:moveTo>
                  <a:lnTo>
                    <a:pt x="312413" y="196807"/>
                  </a:lnTo>
                  <a:lnTo>
                    <a:pt x="312413" y="257362"/>
                  </a:lnTo>
                  <a:lnTo>
                    <a:pt x="194054" y="257362"/>
                  </a:lnTo>
                  <a:lnTo>
                    <a:pt x="194054" y="656480"/>
                  </a:lnTo>
                  <a:cubicBezTo>
                    <a:pt x="194054" y="703274"/>
                    <a:pt x="202312" y="730799"/>
                    <a:pt x="251857" y="733552"/>
                  </a:cubicBezTo>
                  <a:cubicBezTo>
                    <a:pt x="271125" y="733552"/>
                    <a:pt x="293145" y="733552"/>
                    <a:pt x="312413" y="730799"/>
                  </a:cubicBezTo>
                  <a:lnTo>
                    <a:pt x="312413" y="791355"/>
                  </a:lnTo>
                  <a:cubicBezTo>
                    <a:pt x="290393" y="791355"/>
                    <a:pt x="271125" y="794107"/>
                    <a:pt x="249105" y="794107"/>
                  </a:cubicBezTo>
                  <a:cubicBezTo>
                    <a:pt x="152766" y="794107"/>
                    <a:pt x="119735" y="761077"/>
                    <a:pt x="122488" y="661986"/>
                  </a:cubicBezTo>
                  <a:lnTo>
                    <a:pt x="122488" y="257362"/>
                  </a:lnTo>
                  <a:lnTo>
                    <a:pt x="20644" y="257362"/>
                  </a:lnTo>
                  <a:lnTo>
                    <a:pt x="20644" y="196807"/>
                  </a:lnTo>
                  <a:lnTo>
                    <a:pt x="122488" y="196807"/>
                  </a:lnTo>
                  <a:lnTo>
                    <a:pt x="122488" y="20644"/>
                  </a:lnTo>
                  <a:lnTo>
                    <a:pt x="194054" y="20644"/>
                  </a:lnTo>
                  <a:lnTo>
                    <a:pt x="194054" y="196807"/>
                  </a:lnTo>
                  <a:close/>
                </a:path>
              </a:pathLst>
            </a:custGeom>
            <a:solidFill>
              <a:schemeClr val="bg1"/>
            </a:solid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CCCC674-E4E6-46F9-9914-F12E382E2222}"/>
                </a:ext>
              </a:extLst>
            </p:cNvPr>
            <p:cNvSpPr/>
            <p:nvPr/>
          </p:nvSpPr>
          <p:spPr bwMode="black">
            <a:xfrm>
              <a:off x="4501309" y="476965"/>
              <a:ext cx="110102" cy="853287"/>
            </a:xfrm>
            <a:custGeom>
              <a:avLst/>
              <a:gdLst>
                <a:gd name="connsiteX0" fmla="*/ 20644 w 110101"/>
                <a:gd name="connsiteY0" fmla="*/ 246352 h 853286"/>
                <a:gd name="connsiteX1" fmla="*/ 92210 w 110101"/>
                <a:gd name="connsiteY1" fmla="*/ 246352 h 853286"/>
                <a:gd name="connsiteX2" fmla="*/ 92210 w 110101"/>
                <a:gd name="connsiteY2" fmla="*/ 835395 h 853286"/>
                <a:gd name="connsiteX3" fmla="*/ 20644 w 110101"/>
                <a:gd name="connsiteY3" fmla="*/ 835395 h 853286"/>
                <a:gd name="connsiteX4" fmla="*/ 20644 w 110101"/>
                <a:gd name="connsiteY4" fmla="*/ 246352 h 853286"/>
                <a:gd name="connsiteX5" fmla="*/ 20644 w 110101"/>
                <a:gd name="connsiteY5" fmla="*/ 20644 h 853286"/>
                <a:gd name="connsiteX6" fmla="*/ 92210 w 110101"/>
                <a:gd name="connsiteY6" fmla="*/ 20644 h 853286"/>
                <a:gd name="connsiteX7" fmla="*/ 92210 w 110101"/>
                <a:gd name="connsiteY7" fmla="*/ 136251 h 853286"/>
                <a:gd name="connsiteX8" fmla="*/ 20644 w 110101"/>
                <a:gd name="connsiteY8" fmla="*/ 136251 h 853286"/>
                <a:gd name="connsiteX9" fmla="*/ 20644 w 110101"/>
                <a:gd name="connsiteY9" fmla="*/ 20644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01" h="853286">
                  <a:moveTo>
                    <a:pt x="20644" y="246352"/>
                  </a:moveTo>
                  <a:lnTo>
                    <a:pt x="92210" y="246352"/>
                  </a:lnTo>
                  <a:lnTo>
                    <a:pt x="92210" y="835395"/>
                  </a:lnTo>
                  <a:lnTo>
                    <a:pt x="20644" y="835395"/>
                  </a:lnTo>
                  <a:lnTo>
                    <a:pt x="20644" y="246352"/>
                  </a:lnTo>
                  <a:close/>
                  <a:moveTo>
                    <a:pt x="20644" y="20644"/>
                  </a:moveTo>
                  <a:lnTo>
                    <a:pt x="92210" y="20644"/>
                  </a:lnTo>
                  <a:lnTo>
                    <a:pt x="92210" y="136251"/>
                  </a:lnTo>
                  <a:lnTo>
                    <a:pt x="20644" y="136251"/>
                  </a:lnTo>
                  <a:lnTo>
                    <a:pt x="20644" y="20644"/>
                  </a:lnTo>
                  <a:close/>
                </a:path>
              </a:pathLst>
            </a:custGeom>
            <a:solidFill>
              <a:schemeClr val="bg1"/>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53A8048-4F2C-4389-90D8-AD6670C2E937}"/>
                </a:ext>
              </a:extLst>
            </p:cNvPr>
            <p:cNvSpPr/>
            <p:nvPr/>
          </p:nvSpPr>
          <p:spPr bwMode="black">
            <a:xfrm>
              <a:off x="4501309" y="702673"/>
              <a:ext cx="110102" cy="605559"/>
            </a:xfrm>
            <a:custGeom>
              <a:avLst/>
              <a:gdLst>
                <a:gd name="connsiteX0" fmla="*/ 20644 w 110101"/>
                <a:gd name="connsiteY0" fmla="*/ 20644 h 605558"/>
                <a:gd name="connsiteX1" fmla="*/ 92210 w 110101"/>
                <a:gd name="connsiteY1" fmla="*/ 20644 h 605558"/>
                <a:gd name="connsiteX2" fmla="*/ 92210 w 110101"/>
                <a:gd name="connsiteY2" fmla="*/ 609687 h 605558"/>
                <a:gd name="connsiteX3" fmla="*/ 20644 w 110101"/>
                <a:gd name="connsiteY3" fmla="*/ 609687 h 605558"/>
              </a:gdLst>
              <a:ahLst/>
              <a:cxnLst>
                <a:cxn ang="0">
                  <a:pos x="connsiteX0" y="connsiteY0"/>
                </a:cxn>
                <a:cxn ang="0">
                  <a:pos x="connsiteX1" y="connsiteY1"/>
                </a:cxn>
                <a:cxn ang="0">
                  <a:pos x="connsiteX2" y="connsiteY2"/>
                </a:cxn>
                <a:cxn ang="0">
                  <a:pos x="connsiteX3" y="connsiteY3"/>
                </a:cxn>
              </a:cxnLst>
              <a:rect l="l" t="t" r="r" b="b"/>
              <a:pathLst>
                <a:path w="110101" h="605558">
                  <a:moveTo>
                    <a:pt x="20644" y="20644"/>
                  </a:moveTo>
                  <a:lnTo>
                    <a:pt x="92210" y="20644"/>
                  </a:lnTo>
                  <a:lnTo>
                    <a:pt x="92210" y="609687"/>
                  </a:lnTo>
                  <a:lnTo>
                    <a:pt x="20644" y="609687"/>
                  </a:lnTo>
                  <a:close/>
                </a:path>
              </a:pathLst>
            </a:custGeom>
            <a:solidFill>
              <a:schemeClr val="bg1"/>
            </a:solid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1191415-0ECC-4572-B26D-B095FEB85F29}"/>
                </a:ext>
              </a:extLst>
            </p:cNvPr>
            <p:cNvSpPr/>
            <p:nvPr/>
          </p:nvSpPr>
          <p:spPr bwMode="black">
            <a:xfrm>
              <a:off x="4501309" y="476965"/>
              <a:ext cx="110102" cy="137627"/>
            </a:xfrm>
            <a:custGeom>
              <a:avLst/>
              <a:gdLst>
                <a:gd name="connsiteX0" fmla="*/ 20644 w 110101"/>
                <a:gd name="connsiteY0" fmla="*/ 20644 h 137626"/>
                <a:gd name="connsiteX1" fmla="*/ 92210 w 110101"/>
                <a:gd name="connsiteY1" fmla="*/ 20644 h 137626"/>
                <a:gd name="connsiteX2" fmla="*/ 92210 w 110101"/>
                <a:gd name="connsiteY2" fmla="*/ 136251 h 137626"/>
                <a:gd name="connsiteX3" fmla="*/ 20644 w 110101"/>
                <a:gd name="connsiteY3" fmla="*/ 136251 h 137626"/>
              </a:gdLst>
              <a:ahLst/>
              <a:cxnLst>
                <a:cxn ang="0">
                  <a:pos x="connsiteX0" y="connsiteY0"/>
                </a:cxn>
                <a:cxn ang="0">
                  <a:pos x="connsiteX1" y="connsiteY1"/>
                </a:cxn>
                <a:cxn ang="0">
                  <a:pos x="connsiteX2" y="connsiteY2"/>
                </a:cxn>
                <a:cxn ang="0">
                  <a:pos x="connsiteX3" y="connsiteY3"/>
                </a:cxn>
              </a:cxnLst>
              <a:rect l="l" t="t" r="r" b="b"/>
              <a:pathLst>
                <a:path w="110101" h="137626">
                  <a:moveTo>
                    <a:pt x="20644" y="20644"/>
                  </a:moveTo>
                  <a:lnTo>
                    <a:pt x="92210" y="20644"/>
                  </a:lnTo>
                  <a:lnTo>
                    <a:pt x="92210" y="136251"/>
                  </a:lnTo>
                  <a:lnTo>
                    <a:pt x="20644" y="136251"/>
                  </a:lnTo>
                  <a:close/>
                </a:path>
              </a:pathLst>
            </a:custGeom>
            <a:solidFill>
              <a:schemeClr val="bg1"/>
            </a:solid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ACB428A-70CC-49C9-9815-49643EC9A0FD}"/>
                </a:ext>
              </a:extLst>
            </p:cNvPr>
            <p:cNvSpPr/>
            <p:nvPr/>
          </p:nvSpPr>
          <p:spPr bwMode="black">
            <a:xfrm>
              <a:off x="4680224" y="686158"/>
              <a:ext cx="578033" cy="660609"/>
            </a:xfrm>
            <a:custGeom>
              <a:avLst/>
              <a:gdLst>
                <a:gd name="connsiteX0" fmla="*/ 92210 w 578033"/>
                <a:gd name="connsiteY0" fmla="*/ 331681 h 660609"/>
                <a:gd name="connsiteX1" fmla="*/ 298650 w 578033"/>
                <a:gd name="connsiteY1" fmla="*/ 582162 h 660609"/>
                <a:gd name="connsiteX2" fmla="*/ 505091 w 578033"/>
                <a:gd name="connsiteY2" fmla="*/ 331681 h 660609"/>
                <a:gd name="connsiteX3" fmla="*/ 298650 w 578033"/>
                <a:gd name="connsiteY3" fmla="*/ 81200 h 660609"/>
                <a:gd name="connsiteX4" fmla="*/ 92210 w 578033"/>
                <a:gd name="connsiteY4" fmla="*/ 331681 h 660609"/>
                <a:gd name="connsiteX5" fmla="*/ 576657 w 578033"/>
                <a:gd name="connsiteY5" fmla="*/ 331681 h 660609"/>
                <a:gd name="connsiteX6" fmla="*/ 298650 w 578033"/>
                <a:gd name="connsiteY6" fmla="*/ 642718 h 660609"/>
                <a:gd name="connsiteX7" fmla="*/ 20644 w 578033"/>
                <a:gd name="connsiteY7" fmla="*/ 331681 h 660609"/>
                <a:gd name="connsiteX8" fmla="*/ 298650 w 578033"/>
                <a:gd name="connsiteY8" fmla="*/ 20644 h 660609"/>
                <a:gd name="connsiteX9" fmla="*/ 576657 w 578033"/>
                <a:gd name="connsiteY9" fmla="*/ 331681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033" h="660609">
                  <a:moveTo>
                    <a:pt x="92210" y="331681"/>
                  </a:moveTo>
                  <a:cubicBezTo>
                    <a:pt x="92210" y="458298"/>
                    <a:pt x="161023" y="582162"/>
                    <a:pt x="298650" y="582162"/>
                  </a:cubicBezTo>
                  <a:cubicBezTo>
                    <a:pt x="436277" y="582162"/>
                    <a:pt x="505091" y="455545"/>
                    <a:pt x="505091" y="331681"/>
                  </a:cubicBezTo>
                  <a:cubicBezTo>
                    <a:pt x="505091" y="205064"/>
                    <a:pt x="436277" y="81200"/>
                    <a:pt x="298650" y="81200"/>
                  </a:cubicBezTo>
                  <a:cubicBezTo>
                    <a:pt x="161023" y="81200"/>
                    <a:pt x="92210" y="205064"/>
                    <a:pt x="92210" y="331681"/>
                  </a:cubicBezTo>
                  <a:moveTo>
                    <a:pt x="576657" y="331681"/>
                  </a:moveTo>
                  <a:cubicBezTo>
                    <a:pt x="576657" y="499586"/>
                    <a:pt x="477565" y="642718"/>
                    <a:pt x="298650" y="642718"/>
                  </a:cubicBezTo>
                  <a:cubicBezTo>
                    <a:pt x="119735" y="642718"/>
                    <a:pt x="20644" y="499586"/>
                    <a:pt x="20644" y="331681"/>
                  </a:cubicBezTo>
                  <a:cubicBezTo>
                    <a:pt x="20644" y="163776"/>
                    <a:pt x="119735" y="20644"/>
                    <a:pt x="298650" y="20644"/>
                  </a:cubicBezTo>
                  <a:cubicBezTo>
                    <a:pt x="477565" y="20644"/>
                    <a:pt x="576657" y="163776"/>
                    <a:pt x="576657" y="331681"/>
                  </a:cubicBezTo>
                </a:path>
              </a:pathLst>
            </a:custGeom>
            <a:solidFill>
              <a:schemeClr val="bg1"/>
            </a:solid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861F017-D2F7-4800-923F-F093966A464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2135 h 633083"/>
                <a:gd name="connsiteX11" fmla="*/ 92210 w 495456"/>
                <a:gd name="connsiteY11" fmla="*/ 626203 h 633083"/>
                <a:gd name="connsiteX12" fmla="*/ 20644 w 495456"/>
                <a:gd name="connsiteY12" fmla="*/ 626203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2135"/>
                  </a:cubicBezTo>
                  <a:lnTo>
                    <a:pt x="92210" y="626203"/>
                  </a:lnTo>
                  <a:lnTo>
                    <a:pt x="20644" y="626203"/>
                  </a:lnTo>
                  <a:lnTo>
                    <a:pt x="20644" y="37159"/>
                  </a:lnTo>
                  <a:close/>
                </a:path>
              </a:pathLst>
            </a:custGeom>
            <a:solidFill>
              <a:schemeClr val="bg1"/>
            </a:solid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C217B49-70CC-4D78-AED0-18A9A28B3500}"/>
                </a:ext>
              </a:extLst>
            </p:cNvPr>
            <p:cNvSpPr/>
            <p:nvPr/>
          </p:nvSpPr>
          <p:spPr bwMode="black">
            <a:xfrm>
              <a:off x="5340834" y="686158"/>
              <a:ext cx="495457" cy="633084"/>
            </a:xfrm>
            <a:custGeom>
              <a:avLst/>
              <a:gdLst>
                <a:gd name="connsiteX0" fmla="*/ 20644 w 495456"/>
                <a:gd name="connsiteY0" fmla="*/ 37159 h 633083"/>
                <a:gd name="connsiteX1" fmla="*/ 92210 w 495456"/>
                <a:gd name="connsiteY1" fmla="*/ 37159 h 633083"/>
                <a:gd name="connsiteX2" fmla="*/ 92210 w 495456"/>
                <a:gd name="connsiteY2" fmla="*/ 139003 h 633083"/>
                <a:gd name="connsiteX3" fmla="*/ 94963 w 495456"/>
                <a:gd name="connsiteY3" fmla="*/ 139003 h 633083"/>
                <a:gd name="connsiteX4" fmla="*/ 282135 w 495456"/>
                <a:gd name="connsiteY4" fmla="*/ 20644 h 633083"/>
                <a:gd name="connsiteX5" fmla="*/ 496833 w 495456"/>
                <a:gd name="connsiteY5" fmla="*/ 249105 h 633083"/>
                <a:gd name="connsiteX6" fmla="*/ 496833 w 495456"/>
                <a:gd name="connsiteY6" fmla="*/ 628955 h 633083"/>
                <a:gd name="connsiteX7" fmla="*/ 425267 w 495456"/>
                <a:gd name="connsiteY7" fmla="*/ 628955 h 633083"/>
                <a:gd name="connsiteX8" fmla="*/ 425267 w 495456"/>
                <a:gd name="connsiteY8" fmla="*/ 260115 h 633083"/>
                <a:gd name="connsiteX9" fmla="*/ 276630 w 495456"/>
                <a:gd name="connsiteY9" fmla="*/ 81200 h 633083"/>
                <a:gd name="connsiteX10" fmla="*/ 92210 w 495456"/>
                <a:gd name="connsiteY10" fmla="*/ 284888 h 633083"/>
                <a:gd name="connsiteX11" fmla="*/ 92210 w 495456"/>
                <a:gd name="connsiteY11" fmla="*/ 628955 h 633083"/>
                <a:gd name="connsiteX12" fmla="*/ 20644 w 495456"/>
                <a:gd name="connsiteY12" fmla="*/ 628955 h 633083"/>
                <a:gd name="connsiteX13" fmla="*/ 20644 w 495456"/>
                <a:gd name="connsiteY13" fmla="*/ 37159 h 63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5456" h="633083">
                  <a:moveTo>
                    <a:pt x="20644" y="37159"/>
                  </a:moveTo>
                  <a:lnTo>
                    <a:pt x="92210" y="37159"/>
                  </a:lnTo>
                  <a:lnTo>
                    <a:pt x="92210" y="139003"/>
                  </a:lnTo>
                  <a:lnTo>
                    <a:pt x="94963" y="139003"/>
                  </a:lnTo>
                  <a:cubicBezTo>
                    <a:pt x="122488" y="67437"/>
                    <a:pt x="199559" y="20644"/>
                    <a:pt x="282135" y="20644"/>
                  </a:cubicBezTo>
                  <a:cubicBezTo>
                    <a:pt x="447288" y="20644"/>
                    <a:pt x="496833" y="108725"/>
                    <a:pt x="496833" y="249105"/>
                  </a:cubicBezTo>
                  <a:lnTo>
                    <a:pt x="496833" y="628955"/>
                  </a:lnTo>
                  <a:lnTo>
                    <a:pt x="425267" y="628955"/>
                  </a:lnTo>
                  <a:lnTo>
                    <a:pt x="425267" y="260115"/>
                  </a:lnTo>
                  <a:cubicBezTo>
                    <a:pt x="425267" y="158271"/>
                    <a:pt x="392237" y="81200"/>
                    <a:pt x="276630" y="81200"/>
                  </a:cubicBezTo>
                  <a:cubicBezTo>
                    <a:pt x="163776" y="81200"/>
                    <a:pt x="94963" y="169281"/>
                    <a:pt x="92210" y="284888"/>
                  </a:cubicBezTo>
                  <a:lnTo>
                    <a:pt x="92210" y="628955"/>
                  </a:lnTo>
                  <a:lnTo>
                    <a:pt x="20644" y="628955"/>
                  </a:lnTo>
                  <a:lnTo>
                    <a:pt x="20644" y="37159"/>
                  </a:lnTo>
                  <a:close/>
                </a:path>
              </a:pathLst>
            </a:custGeom>
            <a:solidFill>
              <a:schemeClr val="bg1"/>
            </a:solid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021449B-89FF-4452-B2AC-A01CC925A3F6}"/>
                </a:ext>
              </a:extLst>
            </p:cNvPr>
            <p:cNvSpPr/>
            <p:nvPr/>
          </p:nvSpPr>
          <p:spPr bwMode="black">
            <a:xfrm>
              <a:off x="5918867" y="686158"/>
              <a:ext cx="578033" cy="660609"/>
            </a:xfrm>
            <a:custGeom>
              <a:avLst/>
              <a:gdLst>
                <a:gd name="connsiteX0" fmla="*/ 430772 w 578033"/>
                <a:gd name="connsiteY0" fmla="*/ 304156 h 660609"/>
                <a:gd name="connsiteX1" fmla="*/ 430772 w 578033"/>
                <a:gd name="connsiteY1" fmla="*/ 304156 h 660609"/>
                <a:gd name="connsiteX2" fmla="*/ 367464 w 578033"/>
                <a:gd name="connsiteY2" fmla="*/ 331681 h 660609"/>
                <a:gd name="connsiteX3" fmla="*/ 94963 w 578033"/>
                <a:gd name="connsiteY3" fmla="*/ 466555 h 660609"/>
                <a:gd name="connsiteX4" fmla="*/ 227084 w 578033"/>
                <a:gd name="connsiteY4" fmla="*/ 582162 h 660609"/>
                <a:gd name="connsiteX5" fmla="*/ 430772 w 578033"/>
                <a:gd name="connsiteY5" fmla="*/ 397742 h 660609"/>
                <a:gd name="connsiteX6" fmla="*/ 430772 w 578033"/>
                <a:gd name="connsiteY6" fmla="*/ 304156 h 660609"/>
                <a:gd name="connsiteX7" fmla="*/ 48169 w 578033"/>
                <a:gd name="connsiteY7" fmla="*/ 218827 h 660609"/>
                <a:gd name="connsiteX8" fmla="*/ 284888 w 578033"/>
                <a:gd name="connsiteY8" fmla="*/ 20644 h 660609"/>
                <a:gd name="connsiteX9" fmla="*/ 502338 w 578033"/>
                <a:gd name="connsiteY9" fmla="*/ 210569 h 660609"/>
                <a:gd name="connsiteX10" fmla="*/ 502338 w 578033"/>
                <a:gd name="connsiteY10" fmla="*/ 524359 h 660609"/>
                <a:gd name="connsiteX11" fmla="*/ 543626 w 578033"/>
                <a:gd name="connsiteY11" fmla="*/ 568399 h 660609"/>
                <a:gd name="connsiteX12" fmla="*/ 565647 w 578033"/>
                <a:gd name="connsiteY12" fmla="*/ 562894 h 660609"/>
                <a:gd name="connsiteX13" fmla="*/ 565647 w 578033"/>
                <a:gd name="connsiteY13" fmla="*/ 623450 h 660609"/>
                <a:gd name="connsiteX14" fmla="*/ 518854 w 578033"/>
                <a:gd name="connsiteY14" fmla="*/ 628955 h 660609"/>
                <a:gd name="connsiteX15" fmla="*/ 433525 w 578033"/>
                <a:gd name="connsiteY15" fmla="*/ 527111 h 660609"/>
                <a:gd name="connsiteX16" fmla="*/ 430772 w 578033"/>
                <a:gd name="connsiteY16" fmla="*/ 527111 h 660609"/>
                <a:gd name="connsiteX17" fmla="*/ 216074 w 578033"/>
                <a:gd name="connsiteY17" fmla="*/ 648223 h 660609"/>
                <a:gd name="connsiteX18" fmla="*/ 20644 w 578033"/>
                <a:gd name="connsiteY18" fmla="*/ 474813 h 660609"/>
                <a:gd name="connsiteX19" fmla="*/ 334433 w 578033"/>
                <a:gd name="connsiteY19" fmla="*/ 284888 h 660609"/>
                <a:gd name="connsiteX20" fmla="*/ 425267 w 578033"/>
                <a:gd name="connsiteY20" fmla="*/ 205064 h 660609"/>
                <a:gd name="connsiteX21" fmla="*/ 271125 w 578033"/>
                <a:gd name="connsiteY21" fmla="*/ 83952 h 660609"/>
                <a:gd name="connsiteX22" fmla="*/ 114230 w 578033"/>
                <a:gd name="connsiteY22" fmla="*/ 221579 h 660609"/>
                <a:gd name="connsiteX23" fmla="*/ 48169 w 578033"/>
                <a:gd name="connsiteY23" fmla="*/ 22157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8033" h="660609">
                  <a:moveTo>
                    <a:pt x="430772" y="304156"/>
                  </a:moveTo>
                  <a:lnTo>
                    <a:pt x="430772" y="304156"/>
                  </a:lnTo>
                  <a:cubicBezTo>
                    <a:pt x="419762" y="320671"/>
                    <a:pt x="386732" y="326176"/>
                    <a:pt x="367464" y="331681"/>
                  </a:cubicBezTo>
                  <a:cubicBezTo>
                    <a:pt x="246352" y="353701"/>
                    <a:pt x="94963" y="350949"/>
                    <a:pt x="94963" y="466555"/>
                  </a:cubicBezTo>
                  <a:cubicBezTo>
                    <a:pt x="94963" y="538121"/>
                    <a:pt x="158271" y="582162"/>
                    <a:pt x="227084" y="582162"/>
                  </a:cubicBezTo>
                  <a:cubicBezTo>
                    <a:pt x="337186" y="582162"/>
                    <a:pt x="433525" y="513348"/>
                    <a:pt x="430772" y="397742"/>
                  </a:cubicBezTo>
                  <a:lnTo>
                    <a:pt x="430772" y="304156"/>
                  </a:lnTo>
                  <a:close/>
                  <a:moveTo>
                    <a:pt x="48169" y="218827"/>
                  </a:moveTo>
                  <a:cubicBezTo>
                    <a:pt x="56427" y="81200"/>
                    <a:pt x="152766" y="20644"/>
                    <a:pt x="284888" y="20644"/>
                  </a:cubicBezTo>
                  <a:cubicBezTo>
                    <a:pt x="389484" y="20644"/>
                    <a:pt x="502338" y="53675"/>
                    <a:pt x="502338" y="210569"/>
                  </a:cubicBezTo>
                  <a:lnTo>
                    <a:pt x="502338" y="524359"/>
                  </a:lnTo>
                  <a:cubicBezTo>
                    <a:pt x="502338" y="551884"/>
                    <a:pt x="516101" y="568399"/>
                    <a:pt x="543626" y="568399"/>
                  </a:cubicBezTo>
                  <a:cubicBezTo>
                    <a:pt x="551884" y="568399"/>
                    <a:pt x="560141" y="565647"/>
                    <a:pt x="565647" y="562894"/>
                  </a:cubicBezTo>
                  <a:lnTo>
                    <a:pt x="565647" y="623450"/>
                  </a:lnTo>
                  <a:cubicBezTo>
                    <a:pt x="549131" y="626203"/>
                    <a:pt x="538121" y="628955"/>
                    <a:pt x="518854" y="628955"/>
                  </a:cubicBezTo>
                  <a:cubicBezTo>
                    <a:pt x="447288" y="628955"/>
                    <a:pt x="433525" y="587667"/>
                    <a:pt x="433525" y="527111"/>
                  </a:cubicBezTo>
                  <a:lnTo>
                    <a:pt x="430772" y="527111"/>
                  </a:lnTo>
                  <a:cubicBezTo>
                    <a:pt x="381227" y="604182"/>
                    <a:pt x="328928" y="648223"/>
                    <a:pt x="216074" y="648223"/>
                  </a:cubicBezTo>
                  <a:cubicBezTo>
                    <a:pt x="108725" y="648223"/>
                    <a:pt x="20644" y="593172"/>
                    <a:pt x="20644" y="474813"/>
                  </a:cubicBezTo>
                  <a:cubicBezTo>
                    <a:pt x="20644" y="309661"/>
                    <a:pt x="180291" y="304156"/>
                    <a:pt x="334433" y="284888"/>
                  </a:cubicBezTo>
                  <a:cubicBezTo>
                    <a:pt x="392237" y="279383"/>
                    <a:pt x="425267" y="271125"/>
                    <a:pt x="425267" y="205064"/>
                  </a:cubicBezTo>
                  <a:cubicBezTo>
                    <a:pt x="425267" y="108725"/>
                    <a:pt x="356454" y="83952"/>
                    <a:pt x="271125" y="83952"/>
                  </a:cubicBezTo>
                  <a:cubicBezTo>
                    <a:pt x="183044" y="83952"/>
                    <a:pt x="116983" y="125240"/>
                    <a:pt x="114230" y="221579"/>
                  </a:cubicBezTo>
                  <a:lnTo>
                    <a:pt x="48169" y="221579"/>
                  </a:lnTo>
                  <a:close/>
                </a:path>
              </a:pathLst>
            </a:custGeom>
            <a:solidFill>
              <a:schemeClr val="bg1"/>
            </a:solidFill>
            <a:ln w="9525"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63DE190-5910-4A04-8831-912E7B4D07E0}"/>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C513A30-DC41-4B70-B474-B7F9882045F1}"/>
                </a:ext>
              </a:extLst>
            </p:cNvPr>
            <p:cNvSpPr/>
            <p:nvPr/>
          </p:nvSpPr>
          <p:spPr bwMode="black">
            <a:xfrm>
              <a:off x="6582229" y="476965"/>
              <a:ext cx="110102" cy="853287"/>
            </a:xfrm>
            <a:custGeom>
              <a:avLst/>
              <a:gdLst>
                <a:gd name="connsiteX0" fmla="*/ 20644 w 110101"/>
                <a:gd name="connsiteY0" fmla="*/ 20644 h 853286"/>
                <a:gd name="connsiteX1" fmla="*/ 92210 w 110101"/>
                <a:gd name="connsiteY1" fmla="*/ 20644 h 853286"/>
                <a:gd name="connsiteX2" fmla="*/ 92210 w 110101"/>
                <a:gd name="connsiteY2" fmla="*/ 838148 h 853286"/>
                <a:gd name="connsiteX3" fmla="*/ 20644 w 110101"/>
                <a:gd name="connsiteY3" fmla="*/ 838148 h 853286"/>
              </a:gdLst>
              <a:ahLst/>
              <a:cxnLst>
                <a:cxn ang="0">
                  <a:pos x="connsiteX0" y="connsiteY0"/>
                </a:cxn>
                <a:cxn ang="0">
                  <a:pos x="connsiteX1" y="connsiteY1"/>
                </a:cxn>
                <a:cxn ang="0">
                  <a:pos x="connsiteX2" y="connsiteY2"/>
                </a:cxn>
                <a:cxn ang="0">
                  <a:pos x="connsiteX3" y="connsiteY3"/>
                </a:cxn>
              </a:cxnLst>
              <a:rect l="l" t="t" r="r" b="b"/>
              <a:pathLst>
                <a:path w="110101" h="853286">
                  <a:moveTo>
                    <a:pt x="20644" y="20644"/>
                  </a:moveTo>
                  <a:lnTo>
                    <a:pt x="92210" y="20644"/>
                  </a:lnTo>
                  <a:lnTo>
                    <a:pt x="92210" y="838148"/>
                  </a:lnTo>
                  <a:lnTo>
                    <a:pt x="20644" y="838148"/>
                  </a:lnTo>
                  <a:close/>
                </a:path>
              </a:pathLst>
            </a:custGeom>
            <a:solidFill>
              <a:schemeClr val="bg1"/>
            </a:solidFill>
            <a:ln w="9525"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4BE96A6-616D-4E71-8D2F-943A0D187F8C}"/>
                </a:ext>
              </a:extLst>
            </p:cNvPr>
            <p:cNvSpPr/>
            <p:nvPr/>
          </p:nvSpPr>
          <p:spPr bwMode="black">
            <a:xfrm>
              <a:off x="6766649" y="666890"/>
              <a:ext cx="605559" cy="908338"/>
            </a:xfrm>
            <a:custGeom>
              <a:avLst/>
              <a:gdLst>
                <a:gd name="connsiteX0" fmla="*/ 312413 w 605558"/>
                <a:gd name="connsiteY0" fmla="*/ 516101 h 908337"/>
                <a:gd name="connsiteX1" fmla="*/ 447288 w 605558"/>
                <a:gd name="connsiteY1" fmla="*/ 339939 h 908337"/>
                <a:gd name="connsiteX2" fmla="*/ 309661 w 605558"/>
                <a:gd name="connsiteY2" fmla="*/ 161024 h 908337"/>
                <a:gd name="connsiteX3" fmla="*/ 185796 w 605558"/>
                <a:gd name="connsiteY3" fmla="*/ 345444 h 908337"/>
                <a:gd name="connsiteX4" fmla="*/ 312413 w 605558"/>
                <a:gd name="connsiteY4" fmla="*/ 516101 h 908337"/>
                <a:gd name="connsiteX5" fmla="*/ 604182 w 605558"/>
                <a:gd name="connsiteY5" fmla="*/ 37159 h 908337"/>
                <a:gd name="connsiteX6" fmla="*/ 604182 w 605558"/>
                <a:gd name="connsiteY6" fmla="*/ 615192 h 908337"/>
                <a:gd name="connsiteX7" fmla="*/ 298650 w 605558"/>
                <a:gd name="connsiteY7" fmla="*/ 895951 h 908337"/>
                <a:gd name="connsiteX8" fmla="*/ 34407 w 605558"/>
                <a:gd name="connsiteY8" fmla="*/ 714284 h 908337"/>
                <a:gd name="connsiteX9" fmla="*/ 207816 w 605558"/>
                <a:gd name="connsiteY9" fmla="*/ 714284 h 908337"/>
                <a:gd name="connsiteX10" fmla="*/ 320671 w 605558"/>
                <a:gd name="connsiteY10" fmla="*/ 774840 h 908337"/>
                <a:gd name="connsiteX11" fmla="*/ 447288 w 605558"/>
                <a:gd name="connsiteY11" fmla="*/ 634460 h 908337"/>
                <a:gd name="connsiteX12" fmla="*/ 447288 w 605558"/>
                <a:gd name="connsiteY12" fmla="*/ 560142 h 908337"/>
                <a:gd name="connsiteX13" fmla="*/ 444535 w 605558"/>
                <a:gd name="connsiteY13" fmla="*/ 557389 h 908337"/>
                <a:gd name="connsiteX14" fmla="*/ 282135 w 605558"/>
                <a:gd name="connsiteY14" fmla="*/ 648223 h 908337"/>
                <a:gd name="connsiteX15" fmla="*/ 20644 w 605558"/>
                <a:gd name="connsiteY15" fmla="*/ 334433 h 908337"/>
                <a:gd name="connsiteX16" fmla="*/ 271125 w 605558"/>
                <a:gd name="connsiteY16" fmla="*/ 20644 h 908337"/>
                <a:gd name="connsiteX17" fmla="*/ 447288 w 605558"/>
                <a:gd name="connsiteY17" fmla="*/ 127993 h 908337"/>
                <a:gd name="connsiteX18" fmla="*/ 450040 w 605558"/>
                <a:gd name="connsiteY18" fmla="*/ 127993 h 908337"/>
                <a:gd name="connsiteX19" fmla="*/ 450040 w 605558"/>
                <a:gd name="connsiteY19" fmla="*/ 37159 h 908337"/>
                <a:gd name="connsiteX20" fmla="*/ 604182 w 605558"/>
                <a:gd name="connsiteY20" fmla="*/ 37159 h 90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5558" h="908337">
                  <a:moveTo>
                    <a:pt x="312413" y="516101"/>
                  </a:moveTo>
                  <a:cubicBezTo>
                    <a:pt x="419762" y="516101"/>
                    <a:pt x="447288" y="422515"/>
                    <a:pt x="447288" y="339939"/>
                  </a:cubicBezTo>
                  <a:cubicBezTo>
                    <a:pt x="447288" y="240847"/>
                    <a:pt x="400494" y="161024"/>
                    <a:pt x="309661" y="161024"/>
                  </a:cubicBezTo>
                  <a:cubicBezTo>
                    <a:pt x="251857" y="161024"/>
                    <a:pt x="185796" y="205064"/>
                    <a:pt x="185796" y="345444"/>
                  </a:cubicBezTo>
                  <a:cubicBezTo>
                    <a:pt x="185796" y="422515"/>
                    <a:pt x="216074" y="516101"/>
                    <a:pt x="312413" y="516101"/>
                  </a:cubicBezTo>
                  <a:moveTo>
                    <a:pt x="604182" y="37159"/>
                  </a:moveTo>
                  <a:lnTo>
                    <a:pt x="604182" y="615192"/>
                  </a:lnTo>
                  <a:cubicBezTo>
                    <a:pt x="604182" y="719789"/>
                    <a:pt x="595925" y="895951"/>
                    <a:pt x="298650" y="895951"/>
                  </a:cubicBezTo>
                  <a:cubicBezTo>
                    <a:pt x="174786" y="895951"/>
                    <a:pt x="42664" y="840901"/>
                    <a:pt x="34407" y="714284"/>
                  </a:cubicBezTo>
                  <a:lnTo>
                    <a:pt x="207816" y="714284"/>
                  </a:lnTo>
                  <a:cubicBezTo>
                    <a:pt x="216074" y="744562"/>
                    <a:pt x="227084" y="774840"/>
                    <a:pt x="320671" y="774840"/>
                  </a:cubicBezTo>
                  <a:cubicBezTo>
                    <a:pt x="405999" y="774840"/>
                    <a:pt x="447288" y="733552"/>
                    <a:pt x="447288" y="634460"/>
                  </a:cubicBezTo>
                  <a:lnTo>
                    <a:pt x="447288" y="560142"/>
                  </a:lnTo>
                  <a:lnTo>
                    <a:pt x="444535" y="557389"/>
                  </a:lnTo>
                  <a:cubicBezTo>
                    <a:pt x="419762" y="604182"/>
                    <a:pt x="378474" y="648223"/>
                    <a:pt x="282135" y="648223"/>
                  </a:cubicBezTo>
                  <a:cubicBezTo>
                    <a:pt x="136251" y="648223"/>
                    <a:pt x="20644" y="546379"/>
                    <a:pt x="20644" y="334433"/>
                  </a:cubicBezTo>
                  <a:cubicBezTo>
                    <a:pt x="20644" y="125241"/>
                    <a:pt x="139003" y="20644"/>
                    <a:pt x="271125" y="20644"/>
                  </a:cubicBezTo>
                  <a:cubicBezTo>
                    <a:pt x="383979" y="20644"/>
                    <a:pt x="428019" y="86705"/>
                    <a:pt x="447288" y="127993"/>
                  </a:cubicBezTo>
                  <a:lnTo>
                    <a:pt x="450040" y="127993"/>
                  </a:lnTo>
                  <a:lnTo>
                    <a:pt x="450040" y="37159"/>
                  </a:lnTo>
                  <a:lnTo>
                    <a:pt x="604182" y="37159"/>
                  </a:lnTo>
                  <a:close/>
                </a:path>
              </a:pathLst>
            </a:custGeom>
            <a:solidFill>
              <a:schemeClr val="bg1"/>
            </a:solidFill>
            <a:ln w="9525"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C6CE4B4-072A-4577-874A-81871C055E54}"/>
                </a:ext>
              </a:extLst>
            </p:cNvPr>
            <p:cNvSpPr/>
            <p:nvPr/>
          </p:nvSpPr>
          <p:spPr bwMode="black">
            <a:xfrm>
              <a:off x="7485061" y="666890"/>
              <a:ext cx="385355" cy="660609"/>
            </a:xfrm>
            <a:custGeom>
              <a:avLst/>
              <a:gdLst>
                <a:gd name="connsiteX0" fmla="*/ 23397 w 385355"/>
                <a:gd name="connsiteY0" fmla="*/ 37159 h 660609"/>
                <a:gd name="connsiteX1" fmla="*/ 174786 w 385355"/>
                <a:gd name="connsiteY1" fmla="*/ 37159 h 660609"/>
                <a:gd name="connsiteX2" fmla="*/ 174786 w 385355"/>
                <a:gd name="connsiteY2" fmla="*/ 141756 h 660609"/>
                <a:gd name="connsiteX3" fmla="*/ 177539 w 385355"/>
                <a:gd name="connsiteY3" fmla="*/ 141756 h 660609"/>
                <a:gd name="connsiteX4" fmla="*/ 342691 w 385355"/>
                <a:gd name="connsiteY4" fmla="*/ 20644 h 660609"/>
                <a:gd name="connsiteX5" fmla="*/ 372969 w 385355"/>
                <a:gd name="connsiteY5" fmla="*/ 23397 h 660609"/>
                <a:gd name="connsiteX6" fmla="*/ 372969 w 385355"/>
                <a:gd name="connsiteY6" fmla="*/ 185796 h 660609"/>
                <a:gd name="connsiteX7" fmla="*/ 326176 w 385355"/>
                <a:gd name="connsiteY7" fmla="*/ 183044 h 660609"/>
                <a:gd name="connsiteX8" fmla="*/ 180291 w 385355"/>
                <a:gd name="connsiteY8" fmla="*/ 328928 h 660609"/>
                <a:gd name="connsiteX9" fmla="*/ 180291 w 385355"/>
                <a:gd name="connsiteY9" fmla="*/ 645470 h 660609"/>
                <a:gd name="connsiteX10" fmla="*/ 20644 w 385355"/>
                <a:gd name="connsiteY10" fmla="*/ 645470 h 660609"/>
                <a:gd name="connsiteX11" fmla="*/ 20644 w 385355"/>
                <a:gd name="connsiteY11" fmla="*/ 37159 h 66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5355" h="660609">
                  <a:moveTo>
                    <a:pt x="23397" y="37159"/>
                  </a:moveTo>
                  <a:lnTo>
                    <a:pt x="174786" y="37159"/>
                  </a:lnTo>
                  <a:lnTo>
                    <a:pt x="174786" y="141756"/>
                  </a:lnTo>
                  <a:lnTo>
                    <a:pt x="177539" y="141756"/>
                  </a:lnTo>
                  <a:cubicBezTo>
                    <a:pt x="210569" y="81200"/>
                    <a:pt x="246352" y="20644"/>
                    <a:pt x="342691" y="20644"/>
                  </a:cubicBezTo>
                  <a:cubicBezTo>
                    <a:pt x="353701" y="20644"/>
                    <a:pt x="361959" y="20644"/>
                    <a:pt x="372969" y="23397"/>
                  </a:cubicBezTo>
                  <a:lnTo>
                    <a:pt x="372969" y="185796"/>
                  </a:lnTo>
                  <a:cubicBezTo>
                    <a:pt x="359206" y="183044"/>
                    <a:pt x="342691" y="183044"/>
                    <a:pt x="326176" y="183044"/>
                  </a:cubicBezTo>
                  <a:cubicBezTo>
                    <a:pt x="202312" y="183044"/>
                    <a:pt x="180291" y="260115"/>
                    <a:pt x="180291" y="328928"/>
                  </a:cubicBezTo>
                  <a:lnTo>
                    <a:pt x="180291" y="645470"/>
                  </a:lnTo>
                  <a:lnTo>
                    <a:pt x="20644" y="645470"/>
                  </a:lnTo>
                  <a:lnTo>
                    <a:pt x="20644" y="37159"/>
                  </a:lnTo>
                  <a:close/>
                </a:path>
              </a:pathLst>
            </a:custGeom>
            <a:solidFill>
              <a:schemeClr val="bg1"/>
            </a:solidFill>
            <a:ln w="952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C62C249-90CE-45DC-8B3D-A3EF2B7862C4}"/>
                </a:ext>
              </a:extLst>
            </p:cNvPr>
            <p:cNvSpPr/>
            <p:nvPr/>
          </p:nvSpPr>
          <p:spPr bwMode="black">
            <a:xfrm>
              <a:off x="8206226" y="471460"/>
              <a:ext cx="633084" cy="853287"/>
            </a:xfrm>
            <a:custGeom>
              <a:avLst/>
              <a:gdLst>
                <a:gd name="connsiteX0" fmla="*/ 320671 w 633083"/>
                <a:gd name="connsiteY0" fmla="*/ 725294 h 853286"/>
                <a:gd name="connsiteX1" fmla="*/ 461050 w 633083"/>
                <a:gd name="connsiteY1" fmla="*/ 549131 h 853286"/>
                <a:gd name="connsiteX2" fmla="*/ 323423 w 633083"/>
                <a:gd name="connsiteY2" fmla="*/ 353701 h 853286"/>
                <a:gd name="connsiteX3" fmla="*/ 188549 w 633083"/>
                <a:gd name="connsiteY3" fmla="*/ 540874 h 853286"/>
                <a:gd name="connsiteX4" fmla="*/ 320671 w 633083"/>
                <a:gd name="connsiteY4" fmla="*/ 725294 h 853286"/>
                <a:gd name="connsiteX5" fmla="*/ 612440 w 633083"/>
                <a:gd name="connsiteY5" fmla="*/ 840901 h 853286"/>
                <a:gd name="connsiteX6" fmla="*/ 455545 w 633083"/>
                <a:gd name="connsiteY6" fmla="*/ 840901 h 853286"/>
                <a:gd name="connsiteX7" fmla="*/ 455545 w 633083"/>
                <a:gd name="connsiteY7" fmla="*/ 763829 h 853286"/>
                <a:gd name="connsiteX8" fmla="*/ 452793 w 633083"/>
                <a:gd name="connsiteY8" fmla="*/ 763829 h 853286"/>
                <a:gd name="connsiteX9" fmla="*/ 276630 w 633083"/>
                <a:gd name="connsiteY9" fmla="*/ 857416 h 853286"/>
                <a:gd name="connsiteX10" fmla="*/ 20644 w 633083"/>
                <a:gd name="connsiteY10" fmla="*/ 529864 h 853286"/>
                <a:gd name="connsiteX11" fmla="*/ 271125 w 633083"/>
                <a:gd name="connsiteY11" fmla="*/ 216074 h 853286"/>
                <a:gd name="connsiteX12" fmla="*/ 447288 w 633083"/>
                <a:gd name="connsiteY12" fmla="*/ 309661 h 853286"/>
                <a:gd name="connsiteX13" fmla="*/ 450040 w 633083"/>
                <a:gd name="connsiteY13" fmla="*/ 309661 h 853286"/>
                <a:gd name="connsiteX14" fmla="*/ 450040 w 633083"/>
                <a:gd name="connsiteY14" fmla="*/ 20644 h 853286"/>
                <a:gd name="connsiteX15" fmla="*/ 609688 w 633083"/>
                <a:gd name="connsiteY15" fmla="*/ 20644 h 853286"/>
                <a:gd name="connsiteX16" fmla="*/ 609688 w 633083"/>
                <a:gd name="connsiteY16" fmla="*/ 840901 h 853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3083" h="853286">
                  <a:moveTo>
                    <a:pt x="320671" y="725294"/>
                  </a:moveTo>
                  <a:cubicBezTo>
                    <a:pt x="422515" y="725294"/>
                    <a:pt x="461050" y="639965"/>
                    <a:pt x="461050" y="549131"/>
                  </a:cubicBezTo>
                  <a:cubicBezTo>
                    <a:pt x="461050" y="452793"/>
                    <a:pt x="433525" y="353701"/>
                    <a:pt x="323423" y="353701"/>
                  </a:cubicBezTo>
                  <a:cubicBezTo>
                    <a:pt x="221579" y="353701"/>
                    <a:pt x="188549" y="444535"/>
                    <a:pt x="188549" y="540874"/>
                  </a:cubicBezTo>
                  <a:cubicBezTo>
                    <a:pt x="188549" y="615192"/>
                    <a:pt x="216074" y="725294"/>
                    <a:pt x="320671" y="725294"/>
                  </a:cubicBezTo>
                  <a:moveTo>
                    <a:pt x="612440" y="840901"/>
                  </a:moveTo>
                  <a:lnTo>
                    <a:pt x="455545" y="840901"/>
                  </a:lnTo>
                  <a:lnTo>
                    <a:pt x="455545" y="763829"/>
                  </a:lnTo>
                  <a:lnTo>
                    <a:pt x="452793" y="763829"/>
                  </a:lnTo>
                  <a:cubicBezTo>
                    <a:pt x="414257" y="832643"/>
                    <a:pt x="342691" y="857416"/>
                    <a:pt x="276630" y="857416"/>
                  </a:cubicBezTo>
                  <a:cubicBezTo>
                    <a:pt x="97715" y="857416"/>
                    <a:pt x="20644" y="697769"/>
                    <a:pt x="20644" y="529864"/>
                  </a:cubicBezTo>
                  <a:cubicBezTo>
                    <a:pt x="20644" y="320671"/>
                    <a:pt x="139003" y="216074"/>
                    <a:pt x="271125" y="216074"/>
                  </a:cubicBezTo>
                  <a:cubicBezTo>
                    <a:pt x="372969" y="216074"/>
                    <a:pt x="422515" y="271125"/>
                    <a:pt x="447288" y="309661"/>
                  </a:cubicBezTo>
                  <a:lnTo>
                    <a:pt x="450040" y="309661"/>
                  </a:lnTo>
                  <a:lnTo>
                    <a:pt x="450040" y="20644"/>
                  </a:lnTo>
                  <a:lnTo>
                    <a:pt x="609688" y="20644"/>
                  </a:lnTo>
                  <a:lnTo>
                    <a:pt x="609688" y="840901"/>
                  </a:lnTo>
                  <a:close/>
                </a:path>
              </a:pathLst>
            </a:custGeom>
            <a:solidFill>
              <a:schemeClr val="bg1"/>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45501122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1704110C-7FA9-42B8-8B3B-DA58E665BDCC}"/>
              </a:ext>
            </a:extLst>
          </p:cNvPr>
          <p:cNvSpPr>
            <a:spLocks noGrp="1"/>
          </p:cNvSpPr>
          <p:nvPr>
            <p:ph type="body" sz="quarter" idx="16"/>
          </p:nvPr>
        </p:nvSpPr>
        <p:spPr>
          <a:xfrm>
            <a:off x="324001" y="1062500"/>
            <a:ext cx="5543400"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BBF5AF73-3EA7-4347-84EA-D70EBAC2F18F}"/>
              </a:ext>
            </a:extLst>
          </p:cNvPr>
          <p:cNvSpPr>
            <a:spLocks noGrp="1"/>
          </p:cNvSpPr>
          <p:nvPr>
            <p:ph type="title"/>
          </p:nvPr>
        </p:nvSpPr>
        <p:spPr>
          <a:xfrm>
            <a:off x="322780" y="267573"/>
            <a:ext cx="5544620" cy="430887"/>
          </a:xfrm>
        </p:spPr>
        <p:txBody>
          <a:bodyPr/>
          <a:lstStyle/>
          <a:p>
            <a:r>
              <a:rPr lang="en-GB"/>
              <a:t>Click to edit Master title style</a:t>
            </a:r>
          </a:p>
        </p:txBody>
      </p:sp>
      <p:sp>
        <p:nvSpPr>
          <p:cNvPr id="10" name="Footer Placeholder 2">
            <a:extLst>
              <a:ext uri="{FF2B5EF4-FFF2-40B4-BE49-F238E27FC236}">
                <a16:creationId xmlns:a16="http://schemas.microsoft.com/office/drawing/2014/main" id="{A415EBFD-084A-4878-8287-2E1A3FCE8DDE}"/>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TCFD Physical Climate Risk Modelling | 15 October 2021</a:t>
            </a:r>
          </a:p>
        </p:txBody>
      </p:sp>
      <p:grpSp>
        <p:nvGrpSpPr>
          <p:cNvPr id="17" name="Group 16">
            <a:extLst>
              <a:ext uri="{FF2B5EF4-FFF2-40B4-BE49-F238E27FC236}">
                <a16:creationId xmlns:a16="http://schemas.microsoft.com/office/drawing/2014/main" id="{A308CCAE-A613-4894-962F-B9332D979AE1}"/>
              </a:ext>
            </a:extLst>
          </p:cNvPr>
          <p:cNvGrpSpPr/>
          <p:nvPr userDrawn="1"/>
        </p:nvGrpSpPr>
        <p:grpSpPr>
          <a:xfrm>
            <a:off x="9206425" y="0"/>
            <a:ext cx="2029736" cy="2104028"/>
            <a:chOff x="3528102" y="847657"/>
            <a:chExt cx="2029736" cy="2104028"/>
          </a:xfrm>
        </p:grpSpPr>
        <p:sp>
          <p:nvSpPr>
            <p:cNvPr id="18" name="Guidance note">
              <a:extLst>
                <a:ext uri="{FF2B5EF4-FFF2-40B4-BE49-F238E27FC236}">
                  <a16:creationId xmlns:a16="http://schemas.microsoft.com/office/drawing/2014/main" id="{753381CB-CFAD-4C37-9043-05C8A52380A7}"/>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9" name="Group 18">
              <a:extLst>
                <a:ext uri="{FF2B5EF4-FFF2-40B4-BE49-F238E27FC236}">
                  <a16:creationId xmlns:a16="http://schemas.microsoft.com/office/drawing/2014/main" id="{8FA04F91-854A-4895-BD97-24C8BB928F41}"/>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0" name="Picture 3">
                <a:extLst>
                  <a:ext uri="{FF2B5EF4-FFF2-40B4-BE49-F238E27FC236}">
                    <a16:creationId xmlns:a16="http://schemas.microsoft.com/office/drawing/2014/main" id="{9CABB711-E1AB-41A2-A779-C8967E1B9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6" name="Rounded Rectangle 20">
                <a:extLst>
                  <a:ext uri="{FF2B5EF4-FFF2-40B4-BE49-F238E27FC236}">
                    <a16:creationId xmlns:a16="http://schemas.microsoft.com/office/drawing/2014/main" id="{702CAAD7-0480-4B1D-A46C-986161320307}"/>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99786052"/>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 col text + 1 large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24F4F62-4779-424F-B3C5-F3B545C0D9F2}"/>
              </a:ext>
            </a:extLst>
          </p:cNvPr>
          <p:cNvSpPr>
            <a:spLocks noGrp="1"/>
          </p:cNvSpPr>
          <p:nvPr>
            <p:ph type="title" hasCustomPrompt="1"/>
          </p:nvPr>
        </p:nvSpPr>
        <p:spPr>
          <a:xfrm>
            <a:off x="461758" y="930573"/>
            <a:ext cx="8219287" cy="146933"/>
          </a:xfrm>
          <a:prstGeom prst="rect">
            <a:avLst/>
          </a:prstGeom>
        </p:spPr>
        <p:txBody>
          <a:bodyPr lIns="0" tIns="0" rIns="0" bIns="0"/>
          <a:lstStyle>
            <a:lvl1pPr algn="l">
              <a:defRPr sz="1368">
                <a:solidFill>
                  <a:schemeClr val="accent1"/>
                </a:solidFill>
                <a:latin typeface="Times New Roman" pitchFamily="18" charset="0"/>
                <a:cs typeface="Times New Roman" pitchFamily="18" charset="0"/>
              </a:defRPr>
            </a:lvl1pPr>
          </a:lstStyle>
          <a:p>
            <a:r>
              <a:rPr lang="en-US"/>
              <a:t>Click to add section #</a:t>
            </a:r>
            <a:endParaRPr lang="en-GB"/>
          </a:p>
        </p:txBody>
      </p:sp>
      <p:sp>
        <p:nvSpPr>
          <p:cNvPr id="9" name="Title 2">
            <a:extLst>
              <a:ext uri="{FF2B5EF4-FFF2-40B4-BE49-F238E27FC236}">
                <a16:creationId xmlns:a16="http://schemas.microsoft.com/office/drawing/2014/main" id="{45CD0ACA-AECA-4706-8D81-CD30A440B232}"/>
              </a:ext>
            </a:extLst>
          </p:cNvPr>
          <p:cNvSpPr>
            <a:spLocks noGrp="1"/>
          </p:cNvSpPr>
          <p:nvPr>
            <p:ph type="body" sz="quarter" idx="11" hasCustomPrompt="1"/>
          </p:nvPr>
        </p:nvSpPr>
        <p:spPr>
          <a:xfrm>
            <a:off x="461759" y="1077507"/>
            <a:ext cx="8219341" cy="210497"/>
          </a:xfrm>
          <a:prstGeom prst="rect">
            <a:avLst/>
          </a:prstGeom>
        </p:spPr>
        <p:txBody>
          <a:bodyPr lIns="0" tIns="0" rIns="0" bIns="0"/>
          <a:lstStyle>
            <a:lvl1pPr marL="0" indent="0">
              <a:spcBef>
                <a:spcPts val="0"/>
              </a:spcBef>
              <a:buNone/>
              <a:defRPr sz="1368">
                <a:solidFill>
                  <a:schemeClr val="tx1"/>
                </a:solidFill>
                <a:latin typeface="Times New Roman" panose="02020603050405020304" pitchFamily="18" charset="0"/>
                <a:cs typeface="Times New Roman" panose="02020603050405020304" pitchFamily="18" charset="0"/>
              </a:defRPr>
            </a:lvl1pPr>
          </a:lstStyle>
          <a:p>
            <a:pPr lvl="0"/>
            <a:r>
              <a:rPr lang="en-US"/>
              <a:t>Click to add title</a:t>
            </a:r>
          </a:p>
        </p:txBody>
      </p:sp>
      <p:sp>
        <p:nvSpPr>
          <p:cNvPr id="11" name="Sub title"/>
          <p:cNvSpPr>
            <a:spLocks noGrp="1"/>
          </p:cNvSpPr>
          <p:nvPr>
            <p:ph idx="10" hasCustomPrompt="1"/>
          </p:nvPr>
        </p:nvSpPr>
        <p:spPr>
          <a:xfrm>
            <a:off x="462901" y="1420349"/>
            <a:ext cx="5414997" cy="171421"/>
          </a:xfrm>
          <a:prstGeom prst="rect">
            <a:avLst/>
          </a:prstGeom>
          <a:noFill/>
        </p:spPr>
        <p:txBody>
          <a:bodyPr wrap="square" lIns="0" tIns="0" rIns="0" bIns="0">
            <a:noAutofit/>
          </a:bodyPr>
          <a:lstStyle>
            <a:lvl1pPr marL="0" indent="0">
              <a:lnSpc>
                <a:spcPct val="100000"/>
              </a:lnSpc>
              <a:spcBef>
                <a:spcPts val="0"/>
              </a:spcBef>
              <a:spcAft>
                <a:spcPts val="171"/>
              </a:spcAft>
              <a:buClr>
                <a:schemeClr val="tx1"/>
              </a:buClr>
              <a:buFontTx/>
              <a:buNone/>
              <a:tabLst/>
              <a:defRPr sz="941" b="1">
                <a:solidFill>
                  <a:schemeClr val="accent1"/>
                </a:solidFill>
                <a:latin typeface="Arial" panose="020B0604020202020204" pitchFamily="34" charset="0"/>
                <a:cs typeface="Arial" panose="020B0604020202020204" pitchFamily="34" charset="0"/>
              </a:defRPr>
            </a:lvl1pPr>
            <a:lvl2pPr marL="529564" indent="-269427">
              <a:lnSpc>
                <a:spcPts val="2439"/>
              </a:lnSpc>
              <a:buClr>
                <a:schemeClr val="accent3"/>
              </a:buClr>
              <a:buSzPct val="80000"/>
              <a:buFont typeface="Lucida Grande"/>
              <a:buChar char="-"/>
              <a:defRPr b="0"/>
            </a:lvl2pPr>
            <a:lvl3pPr marL="789699" indent="-260136">
              <a:lnSpc>
                <a:spcPts val="2244"/>
              </a:lnSpc>
              <a:buClr>
                <a:schemeClr val="accent3"/>
              </a:buClr>
              <a:buSzPct val="80000"/>
              <a:buFont typeface="Lucida Grande"/>
              <a:buChar char="-"/>
              <a:defRPr b="0"/>
            </a:lvl3pPr>
            <a:lvl4pPr marL="789699" indent="-260136">
              <a:lnSpc>
                <a:spcPts val="2244"/>
              </a:lnSpc>
              <a:buClr>
                <a:schemeClr val="accent3"/>
              </a:buClr>
              <a:buSzPct val="80000"/>
              <a:buFont typeface="Lucida Grande"/>
              <a:buChar char="-"/>
              <a:defRPr b="0"/>
            </a:lvl4pPr>
            <a:lvl5pPr marL="789699" indent="-260136">
              <a:lnSpc>
                <a:spcPts val="2244"/>
              </a:lnSpc>
              <a:buClr>
                <a:schemeClr val="accent3"/>
              </a:buClr>
              <a:buSzPct val="80000"/>
              <a:buFont typeface="Lucida Grande"/>
              <a:buChar char="-"/>
              <a:defRPr b="0" baseline="0"/>
            </a:lvl5pPr>
            <a:lvl6pPr marL="789699" indent="-260136">
              <a:lnSpc>
                <a:spcPts val="2244"/>
              </a:lnSpc>
              <a:buClr>
                <a:schemeClr val="accent3"/>
              </a:buClr>
              <a:buSzPct val="80000"/>
              <a:buFont typeface="Lucida Grande"/>
              <a:buChar char="-"/>
              <a:defRPr lang="en-GB" sz="2138" b="0" dirty="0" smtClean="0">
                <a:solidFill>
                  <a:srgbClr val="000000"/>
                </a:solidFill>
                <a:latin typeface="+mn-lt"/>
                <a:ea typeface="+mn-ea"/>
                <a:cs typeface="Arial"/>
              </a:defRPr>
            </a:lvl6pPr>
            <a:lvl7pPr marL="789699" indent="-260136">
              <a:lnSpc>
                <a:spcPts val="2244"/>
              </a:lnSpc>
              <a:buClr>
                <a:schemeClr val="accent3"/>
              </a:buClr>
              <a:buSzPct val="80000"/>
              <a:buFont typeface="Lucida Grande"/>
              <a:buChar char="-"/>
              <a:defRPr lang="en-GB" sz="2138" b="0" dirty="0" smtClean="0">
                <a:solidFill>
                  <a:srgbClr val="000000"/>
                </a:solidFill>
                <a:latin typeface="+mn-lt"/>
                <a:ea typeface="+mn-ea"/>
                <a:cs typeface="Arial"/>
              </a:defRPr>
            </a:lvl7pPr>
            <a:lvl8pPr marL="789699" indent="-260136">
              <a:lnSpc>
                <a:spcPts val="2244"/>
              </a:lnSpc>
              <a:buClr>
                <a:schemeClr val="accent3"/>
              </a:buClr>
              <a:buSzPct val="80000"/>
              <a:buFont typeface="Lucida Grande"/>
              <a:buChar char="-"/>
              <a:defRPr lang="en-GB" sz="2138" b="0" dirty="0" smtClean="0">
                <a:solidFill>
                  <a:srgbClr val="000000"/>
                </a:solidFill>
                <a:latin typeface="+mn-lt"/>
                <a:ea typeface="+mn-ea"/>
                <a:cs typeface="Arial"/>
              </a:defRPr>
            </a:lvl8pPr>
            <a:lvl9pPr marL="789699" indent="-260136">
              <a:lnSpc>
                <a:spcPts val="2244"/>
              </a:lnSpc>
              <a:buClr>
                <a:schemeClr val="accent3"/>
              </a:buClr>
              <a:buSzPct val="80000"/>
              <a:buFont typeface="Lucida Grande"/>
              <a:buChar char="-"/>
              <a:defRPr lang="en-GB" sz="2138" b="0" dirty="0" smtClean="0">
                <a:solidFill>
                  <a:srgbClr val="000000"/>
                </a:solidFill>
                <a:latin typeface="+mn-lt"/>
                <a:ea typeface="+mn-ea"/>
                <a:cs typeface="Arial"/>
              </a:defRPr>
            </a:lvl9pPr>
          </a:lstStyle>
          <a:p>
            <a:pPr lvl="0"/>
            <a:r>
              <a:rPr lang="en-US"/>
              <a:t>Click to add heading</a:t>
            </a:r>
          </a:p>
        </p:txBody>
      </p:sp>
      <p:sp>
        <p:nvSpPr>
          <p:cNvPr id="13" name="Content Placeholder 1"/>
          <p:cNvSpPr>
            <a:spLocks noGrp="1"/>
          </p:cNvSpPr>
          <p:nvPr>
            <p:ph idx="1" hasCustomPrompt="1"/>
          </p:nvPr>
        </p:nvSpPr>
        <p:spPr>
          <a:xfrm>
            <a:off x="461758" y="1591770"/>
            <a:ext cx="2623800" cy="709915"/>
          </a:xfrm>
          <a:prstGeom prst="rect">
            <a:avLst/>
          </a:prstGeom>
        </p:spPr>
        <p:txBody>
          <a:bodyPr lIns="0" tIns="0" rIns="0" bIns="0" numCol="1" spcCol="162000"/>
          <a:lstStyle>
            <a:lvl1pPr marL="0" indent="0">
              <a:spcBef>
                <a:spcPts val="0"/>
              </a:spcBef>
              <a:spcAft>
                <a:spcPts val="342"/>
              </a:spcAft>
              <a:buClr>
                <a:schemeClr val="accent1"/>
              </a:buClr>
              <a:buFont typeface="Arial" pitchFamily="34" charset="0"/>
              <a:buNone/>
              <a:defRPr sz="941" baseline="0">
                <a:latin typeface="Times New Roman" panose="02020603050405020304" pitchFamily="18" charset="0"/>
                <a:cs typeface="Times New Roman" panose="02020603050405020304" pitchFamily="18" charset="0"/>
              </a:defRPr>
            </a:lvl1pPr>
            <a:lvl2pPr marL="306781" indent="-150676">
              <a:spcBef>
                <a:spcPts val="0"/>
              </a:spcBef>
              <a:spcAft>
                <a:spcPts val="342"/>
              </a:spcAft>
              <a:buClr>
                <a:schemeClr val="accent1"/>
              </a:buClr>
              <a:buFont typeface="Arial" pitchFamily="34" charset="0"/>
              <a:buChar char="•"/>
              <a:defRPr sz="941">
                <a:latin typeface="Times New Roman" panose="02020603050405020304" pitchFamily="18" charset="0"/>
                <a:cs typeface="Times New Roman" panose="02020603050405020304" pitchFamily="18" charset="0"/>
              </a:defRPr>
            </a:lvl2pPr>
            <a:lvl3pPr marL="462887" indent="-156106">
              <a:spcBef>
                <a:spcPts val="0"/>
              </a:spcBef>
              <a:spcAft>
                <a:spcPts val="342"/>
              </a:spcAft>
              <a:buClr>
                <a:schemeClr val="accent1"/>
              </a:buClr>
              <a:buFont typeface="Arial" pitchFamily="34" charset="0"/>
              <a:buChar char="•"/>
              <a:defRPr sz="941">
                <a:latin typeface="Times New Roman" panose="02020603050405020304" pitchFamily="18" charset="0"/>
                <a:cs typeface="Times New Roman" panose="02020603050405020304" pitchFamily="18" charset="0"/>
              </a:defRPr>
            </a:lvl3pPr>
            <a:lvl4pPr marL="612205" indent="-149318">
              <a:spcBef>
                <a:spcPts val="0"/>
              </a:spcBef>
              <a:spcAft>
                <a:spcPts val="342"/>
              </a:spcAft>
              <a:buClr>
                <a:schemeClr val="accent1"/>
              </a:buClr>
              <a:buFont typeface="Arial" pitchFamily="34" charset="0"/>
              <a:buChar char="•"/>
              <a:defRPr sz="941">
                <a:latin typeface="Times New Roman" panose="02020603050405020304" pitchFamily="18" charset="0"/>
                <a:cs typeface="Times New Roman" panose="02020603050405020304" pitchFamily="18" charset="0"/>
              </a:defRPr>
            </a:lvl4pPr>
            <a:lvl5pPr>
              <a:defRPr sz="812">
                <a:latin typeface="Arial" pitchFamily="34" charset="0"/>
                <a:cs typeface="Arial" pitchFamily="34" charset="0"/>
              </a:defRPr>
            </a:lvl5pPr>
          </a:lstStyle>
          <a:p>
            <a:pPr lvl="0"/>
            <a:r>
              <a:rPr lang="en-US"/>
              <a:t>Click to add text. This is a one column layout.</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71229DBD-CBF5-4DDE-974A-8563CA014E4D}"/>
              </a:ext>
            </a:extLst>
          </p:cNvPr>
          <p:cNvSpPr>
            <a:spLocks noGrp="1"/>
          </p:cNvSpPr>
          <p:nvPr>
            <p:ph idx="22" hasCustomPrompt="1"/>
          </p:nvPr>
        </p:nvSpPr>
        <p:spPr>
          <a:xfrm>
            <a:off x="3266103" y="1591754"/>
            <a:ext cx="5414998" cy="201599"/>
          </a:xfrm>
          <a:prstGeom prst="rect">
            <a:avLst/>
          </a:prstGeom>
        </p:spPr>
        <p:txBody>
          <a:bodyPr lIns="0" tIns="0" rIns="0" bIns="0" numCol="2" spcCol="216000"/>
          <a:lstStyle>
            <a:lvl1pPr marL="0" indent="0">
              <a:spcBef>
                <a:spcPts val="0"/>
              </a:spcBef>
              <a:spcAft>
                <a:spcPts val="342"/>
              </a:spcAft>
              <a:buClr>
                <a:schemeClr val="accent1"/>
              </a:buClr>
              <a:buFont typeface="Arial" pitchFamily="34" charset="0"/>
              <a:buNone/>
              <a:defRPr sz="1026" baseline="0">
                <a:latin typeface="Times New Roman" panose="02020603050405020304" pitchFamily="18" charset="0"/>
                <a:cs typeface="Times New Roman" panose="02020603050405020304" pitchFamily="18" charset="0"/>
              </a:defRPr>
            </a:lvl1pPr>
            <a:lvl2pPr marL="306797" indent="-150684">
              <a:spcBef>
                <a:spcPts val="0"/>
              </a:spcBef>
              <a:spcAft>
                <a:spcPts val="342"/>
              </a:spcAft>
              <a:buClr>
                <a:schemeClr val="accent1"/>
              </a:buClr>
              <a:buFont typeface="Arial" pitchFamily="34" charset="0"/>
              <a:buChar char="•"/>
              <a:defRPr sz="855">
                <a:latin typeface="Times" panose="02020603050405020304" pitchFamily="18" charset="0"/>
                <a:cs typeface="Times" panose="02020603050405020304" pitchFamily="18" charset="0"/>
              </a:defRPr>
            </a:lvl2pPr>
            <a:lvl3pPr marL="462911" indent="-156115">
              <a:spcBef>
                <a:spcPts val="0"/>
              </a:spcBef>
              <a:spcAft>
                <a:spcPts val="342"/>
              </a:spcAft>
              <a:buClr>
                <a:schemeClr val="accent1"/>
              </a:buClr>
              <a:buFont typeface="Arial" pitchFamily="34" charset="0"/>
              <a:buChar char="•"/>
              <a:defRPr sz="855">
                <a:latin typeface="Times" panose="02020603050405020304" pitchFamily="18" charset="0"/>
                <a:cs typeface="Times" panose="02020603050405020304" pitchFamily="18" charset="0"/>
              </a:defRPr>
            </a:lvl3pPr>
            <a:lvl4pPr marL="612237" indent="-149326">
              <a:spcBef>
                <a:spcPts val="0"/>
              </a:spcBef>
              <a:spcAft>
                <a:spcPts val="342"/>
              </a:spcAft>
              <a:buClr>
                <a:schemeClr val="accent1"/>
              </a:buClr>
              <a:buFont typeface="Arial" pitchFamily="34" charset="0"/>
              <a:buChar char="•"/>
              <a:defRPr sz="855">
                <a:latin typeface="Times" panose="02020603050405020304" pitchFamily="18" charset="0"/>
                <a:cs typeface="Times" panose="02020603050405020304" pitchFamily="18" charset="0"/>
              </a:defRPr>
            </a:lvl4pPr>
            <a:lvl5pPr>
              <a:defRPr sz="812">
                <a:latin typeface="Arial" pitchFamily="34" charset="0"/>
                <a:cs typeface="Arial" pitchFamily="34" charset="0"/>
              </a:defRPr>
            </a:lvl5pPr>
          </a:lstStyle>
          <a:p>
            <a:pPr lvl="0"/>
            <a:r>
              <a:rPr lang="en-US"/>
              <a:t>Click to add content</a:t>
            </a:r>
          </a:p>
        </p:txBody>
      </p:sp>
      <p:sp>
        <p:nvSpPr>
          <p:cNvPr id="16" name="Caption">
            <a:extLst>
              <a:ext uri="{FF2B5EF4-FFF2-40B4-BE49-F238E27FC236}">
                <a16:creationId xmlns:a16="http://schemas.microsoft.com/office/drawing/2014/main" id="{0D694722-578B-4EB2-BAA5-75E8B1B0C270}"/>
              </a:ext>
            </a:extLst>
          </p:cNvPr>
          <p:cNvSpPr>
            <a:spLocks noGrp="1"/>
          </p:cNvSpPr>
          <p:nvPr>
            <p:ph type="body" sz="quarter" idx="21" hasCustomPrompt="1"/>
          </p:nvPr>
        </p:nvSpPr>
        <p:spPr>
          <a:xfrm>
            <a:off x="3266103" y="4530422"/>
            <a:ext cx="5414998" cy="175295"/>
          </a:xfrm>
          <a:prstGeom prst="rect">
            <a:avLst/>
          </a:prstGeom>
        </p:spPr>
        <p:txBody>
          <a:bodyPr lIns="0" tIns="72000" rIns="0" bIns="0"/>
          <a:lstStyle>
            <a:lvl1pPr marL="0" indent="0">
              <a:lnSpc>
                <a:spcPts val="769"/>
              </a:lnSpc>
              <a:spcBef>
                <a:spcPts val="0"/>
              </a:spcBef>
              <a:spcAft>
                <a:spcPts val="171"/>
              </a:spcAft>
              <a:buNone/>
              <a:defRPr sz="812" b="1">
                <a:solidFill>
                  <a:schemeClr val="accent1"/>
                </a:solidFill>
                <a:latin typeface="Arial" panose="020B0604020202020204" pitchFamily="34" charset="0"/>
                <a:cs typeface="Arial" panose="020B0604020202020204" pitchFamily="34" charset="0"/>
              </a:defRPr>
            </a:lvl1pPr>
            <a:lvl2pPr>
              <a:defRPr sz="684">
                <a:latin typeface="Arial" panose="020B0604020202020204" pitchFamily="34" charset="0"/>
                <a:cs typeface="Arial" panose="020B0604020202020204" pitchFamily="34" charset="0"/>
              </a:defRPr>
            </a:lvl2pPr>
            <a:lvl3pPr>
              <a:defRPr sz="684">
                <a:latin typeface="Arial" panose="020B0604020202020204" pitchFamily="34" charset="0"/>
                <a:cs typeface="Arial" panose="020B0604020202020204" pitchFamily="34" charset="0"/>
              </a:defRPr>
            </a:lvl3pPr>
            <a:lvl4pPr>
              <a:defRPr sz="684">
                <a:latin typeface="Arial" panose="020B0604020202020204" pitchFamily="34" charset="0"/>
                <a:cs typeface="Arial" panose="020B0604020202020204" pitchFamily="34" charset="0"/>
              </a:defRPr>
            </a:lvl4pPr>
            <a:lvl5pPr>
              <a:defRPr sz="684">
                <a:latin typeface="Arial" panose="020B0604020202020204" pitchFamily="34" charset="0"/>
                <a:cs typeface="Arial" panose="020B0604020202020204" pitchFamily="34" charset="0"/>
              </a:defRPr>
            </a:lvl5pPr>
          </a:lstStyle>
          <a:p>
            <a:pPr lvl="0"/>
            <a:r>
              <a:rPr lang="en-US"/>
              <a:t>Click to add caption text</a:t>
            </a:r>
          </a:p>
        </p:txBody>
      </p:sp>
    </p:spTree>
    <p:extLst>
      <p:ext uri="{BB962C8B-B14F-4D97-AF65-F5344CB8AC3E}">
        <p14:creationId xmlns:p14="http://schemas.microsoft.com/office/powerpoint/2010/main" val="1844102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9F52CBFD-699B-45C5-A157-E323D3A6D5CC}"/>
              </a:ext>
            </a:extLst>
          </p:cNvPr>
          <p:cNvSpPr>
            <a:spLocks noGrp="1"/>
          </p:cNvSpPr>
          <p:nvPr>
            <p:ph type="body" sz="quarter" idx="16"/>
          </p:nvPr>
        </p:nvSpPr>
        <p:spPr>
          <a:xfrm>
            <a:off x="323999" y="1062500"/>
            <a:ext cx="4068613"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3">
            <a:extLst>
              <a:ext uri="{FF2B5EF4-FFF2-40B4-BE49-F238E27FC236}">
                <a16:creationId xmlns:a16="http://schemas.microsoft.com/office/drawing/2014/main" id="{A54D8696-31B7-4DB8-B15D-873BDA46532E}"/>
              </a:ext>
            </a:extLst>
          </p:cNvPr>
          <p:cNvSpPr>
            <a:spLocks noGrp="1"/>
          </p:cNvSpPr>
          <p:nvPr>
            <p:ph type="body" sz="quarter" idx="17"/>
          </p:nvPr>
        </p:nvSpPr>
        <p:spPr>
          <a:xfrm>
            <a:off x="4751388" y="1062500"/>
            <a:ext cx="4068000"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2">
            <a:extLst>
              <a:ext uri="{FF2B5EF4-FFF2-40B4-BE49-F238E27FC236}">
                <a16:creationId xmlns:a16="http://schemas.microsoft.com/office/drawing/2014/main" id="{4042441E-8F2C-4081-9DA0-77F80225EC06}"/>
              </a:ext>
            </a:extLst>
          </p:cNvPr>
          <p:cNvSpPr>
            <a:spLocks noGrp="1"/>
          </p:cNvSpPr>
          <p:nvPr>
            <p:ph type="title"/>
          </p:nvPr>
        </p:nvSpPr>
        <p:spPr/>
        <p:txBody>
          <a:bodyPr/>
          <a:lstStyle/>
          <a:p>
            <a:r>
              <a:rPr lang="en-GB"/>
              <a:t>Click to edit Master title style</a:t>
            </a:r>
          </a:p>
        </p:txBody>
      </p:sp>
      <p:sp>
        <p:nvSpPr>
          <p:cNvPr id="11" name="Footer Placeholder 2">
            <a:extLst>
              <a:ext uri="{FF2B5EF4-FFF2-40B4-BE49-F238E27FC236}">
                <a16:creationId xmlns:a16="http://schemas.microsoft.com/office/drawing/2014/main" id="{EB7EAF22-09C0-49C9-9811-75AF4CD21686}"/>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TCFD Physical Climate Risk Modelling | 15 October 2021</a:t>
            </a:r>
          </a:p>
        </p:txBody>
      </p:sp>
      <p:grpSp>
        <p:nvGrpSpPr>
          <p:cNvPr id="24" name="Group 23">
            <a:extLst>
              <a:ext uri="{FF2B5EF4-FFF2-40B4-BE49-F238E27FC236}">
                <a16:creationId xmlns:a16="http://schemas.microsoft.com/office/drawing/2014/main" id="{96800D90-E2FB-42D1-8CB6-1955ED546129}"/>
              </a:ext>
            </a:extLst>
          </p:cNvPr>
          <p:cNvGrpSpPr/>
          <p:nvPr userDrawn="1"/>
        </p:nvGrpSpPr>
        <p:grpSpPr>
          <a:xfrm>
            <a:off x="9206425" y="0"/>
            <a:ext cx="2029736" cy="2104028"/>
            <a:chOff x="3528102" y="847657"/>
            <a:chExt cx="2029736" cy="2104028"/>
          </a:xfrm>
        </p:grpSpPr>
        <p:sp>
          <p:nvSpPr>
            <p:cNvPr id="25" name="Guidance note">
              <a:extLst>
                <a:ext uri="{FF2B5EF4-FFF2-40B4-BE49-F238E27FC236}">
                  <a16:creationId xmlns:a16="http://schemas.microsoft.com/office/drawing/2014/main" id="{819ED999-6999-46F4-B7A1-EFF10837A570}"/>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6" name="Group 25">
              <a:extLst>
                <a:ext uri="{FF2B5EF4-FFF2-40B4-BE49-F238E27FC236}">
                  <a16:creationId xmlns:a16="http://schemas.microsoft.com/office/drawing/2014/main" id="{1B633B5A-3193-4605-B154-E0B8CB89CCB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7" name="Picture 3">
                <a:extLst>
                  <a:ext uri="{FF2B5EF4-FFF2-40B4-BE49-F238E27FC236}">
                    <a16:creationId xmlns:a16="http://schemas.microsoft.com/office/drawing/2014/main" id="{585F499E-E2AE-40D1-BBDA-189BC79FD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8" name="Rounded Rectangle 20">
                <a:extLst>
                  <a:ext uri="{FF2B5EF4-FFF2-40B4-BE49-F238E27FC236}">
                    <a16:creationId xmlns:a16="http://schemas.microsoft.com/office/drawing/2014/main" id="{752EE2C4-E482-438A-9070-A14C38B61464}"/>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3836630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 image">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D0C88B5B-AAF5-47BD-AD69-1EE3F9438DF2}"/>
              </a:ext>
            </a:extLst>
          </p:cNvPr>
          <p:cNvSpPr>
            <a:spLocks noGrp="1"/>
          </p:cNvSpPr>
          <p:nvPr>
            <p:ph type="body" sz="quarter" idx="16"/>
          </p:nvPr>
        </p:nvSpPr>
        <p:spPr>
          <a:xfrm>
            <a:off x="323999" y="1062500"/>
            <a:ext cx="4068613" cy="1877437"/>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4752975" y="1062038"/>
            <a:ext cx="4051937" cy="3454400"/>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GB"/>
              <a:t>Click to edit Master title style</a:t>
            </a:r>
          </a:p>
        </p:txBody>
      </p:sp>
      <p:sp>
        <p:nvSpPr>
          <p:cNvPr id="12" name="Footer Placeholder 2">
            <a:extLst>
              <a:ext uri="{FF2B5EF4-FFF2-40B4-BE49-F238E27FC236}">
                <a16:creationId xmlns:a16="http://schemas.microsoft.com/office/drawing/2014/main" id="{44373E4D-07C5-468F-A7BD-C7AD22C7764C}"/>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TCFD Physical Climate Risk Modelling | 15 October 2021</a:t>
            </a:r>
          </a:p>
        </p:txBody>
      </p:sp>
      <p:grpSp>
        <p:nvGrpSpPr>
          <p:cNvPr id="33" name="Group 32">
            <a:extLst>
              <a:ext uri="{FF2B5EF4-FFF2-40B4-BE49-F238E27FC236}">
                <a16:creationId xmlns:a16="http://schemas.microsoft.com/office/drawing/2014/main" id="{DBC6F12F-E651-47EF-873C-C4BCFD73026C}"/>
              </a:ext>
            </a:extLst>
          </p:cNvPr>
          <p:cNvGrpSpPr/>
          <p:nvPr userDrawn="1"/>
        </p:nvGrpSpPr>
        <p:grpSpPr>
          <a:xfrm>
            <a:off x="9206425" y="0"/>
            <a:ext cx="2029736" cy="2104028"/>
            <a:chOff x="3528102" y="847657"/>
            <a:chExt cx="2029736" cy="2104028"/>
          </a:xfrm>
        </p:grpSpPr>
        <p:sp>
          <p:nvSpPr>
            <p:cNvPr id="34" name="Guidance note">
              <a:extLst>
                <a:ext uri="{FF2B5EF4-FFF2-40B4-BE49-F238E27FC236}">
                  <a16:creationId xmlns:a16="http://schemas.microsoft.com/office/drawing/2014/main" id="{F95C3436-B6EE-47A5-8CDF-DFC1CEE6A784}"/>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35" name="Group 34">
              <a:extLst>
                <a:ext uri="{FF2B5EF4-FFF2-40B4-BE49-F238E27FC236}">
                  <a16:creationId xmlns:a16="http://schemas.microsoft.com/office/drawing/2014/main" id="{F50E3572-442E-4063-AED5-829AB7EAA7C3}"/>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6" name="Picture 3">
                <a:extLst>
                  <a:ext uri="{FF2B5EF4-FFF2-40B4-BE49-F238E27FC236}">
                    <a16:creationId xmlns:a16="http://schemas.microsoft.com/office/drawing/2014/main" id="{97890FFF-8342-4E6A-B73E-44D0FCF7A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7" name="Rounded Rectangle 20">
                <a:extLst>
                  <a:ext uri="{FF2B5EF4-FFF2-40B4-BE49-F238E27FC236}">
                    <a16:creationId xmlns:a16="http://schemas.microsoft.com/office/drawing/2014/main" id="{C5F8D64F-558B-4EE8-B969-C40A6125D25D}"/>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9" name="Round Diagonal Corner Rectangle 4">
            <a:extLst>
              <a:ext uri="{FF2B5EF4-FFF2-40B4-BE49-F238E27FC236}">
                <a16:creationId xmlns:a16="http://schemas.microsoft.com/office/drawing/2014/main" id="{DEEFE2A4-9E60-4329-8F38-C8621FA2D86F}"/>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223966111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AD82B2-07C2-46E9-9678-D1F4F1426BEA}"/>
              </a:ext>
            </a:extLst>
          </p:cNvPr>
          <p:cNvSpPr>
            <a:spLocks noGrp="1"/>
          </p:cNvSpPr>
          <p:nvPr>
            <p:ph type="pic" sz="quarter" idx="18" hasCustomPrompt="1"/>
          </p:nvPr>
        </p:nvSpPr>
        <p:spPr>
          <a:xfrm>
            <a:off x="6227763" y="1062038"/>
            <a:ext cx="2577149" cy="3454400"/>
          </a:xfrm>
          <a:solidFill>
            <a:schemeClr val="bg1">
              <a:lumMod val="95000"/>
            </a:schemeClr>
          </a:solidFill>
        </p:spPr>
        <p:txBody>
          <a:bodyPr anchor="ctr">
            <a:noAutofit/>
          </a:bodyPr>
          <a:lstStyle>
            <a:lvl1pPr algn="ctr">
              <a:defRPr/>
            </a:lvl1pPr>
          </a:lstStyle>
          <a:p>
            <a:r>
              <a:rPr lang="en-GB"/>
              <a:t>INSERT PICTURE</a:t>
            </a:r>
          </a:p>
        </p:txBody>
      </p:sp>
      <p:sp>
        <p:nvSpPr>
          <p:cNvPr id="2" name="Title 1">
            <a:extLst>
              <a:ext uri="{FF2B5EF4-FFF2-40B4-BE49-F238E27FC236}">
                <a16:creationId xmlns:a16="http://schemas.microsoft.com/office/drawing/2014/main" id="{96A9E21F-48B1-4B1C-A7BD-A425530A3B2D}"/>
              </a:ext>
            </a:extLst>
          </p:cNvPr>
          <p:cNvSpPr>
            <a:spLocks noGrp="1"/>
          </p:cNvSpPr>
          <p:nvPr>
            <p:ph type="title"/>
          </p:nvPr>
        </p:nvSpPr>
        <p:spPr/>
        <p:txBody>
          <a:bodyPr/>
          <a:lstStyle/>
          <a:p>
            <a:r>
              <a:rPr lang="en-GB"/>
              <a:t>Click to edit Master title style</a:t>
            </a:r>
          </a:p>
        </p:txBody>
      </p:sp>
      <p:sp>
        <p:nvSpPr>
          <p:cNvPr id="10" name="Text Placeholder 3">
            <a:extLst>
              <a:ext uri="{FF2B5EF4-FFF2-40B4-BE49-F238E27FC236}">
                <a16:creationId xmlns:a16="http://schemas.microsoft.com/office/drawing/2014/main" id="{A5B8ED1A-AF6F-4E25-AAB2-26D9DEBFF562}"/>
              </a:ext>
            </a:extLst>
          </p:cNvPr>
          <p:cNvSpPr>
            <a:spLocks noGrp="1"/>
          </p:cNvSpPr>
          <p:nvPr>
            <p:ph type="body" sz="quarter" idx="16"/>
          </p:nvPr>
        </p:nvSpPr>
        <p:spPr>
          <a:xfrm>
            <a:off x="324000" y="1062500"/>
            <a:ext cx="2592239"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3">
            <a:extLst>
              <a:ext uri="{FF2B5EF4-FFF2-40B4-BE49-F238E27FC236}">
                <a16:creationId xmlns:a16="http://schemas.microsoft.com/office/drawing/2014/main" id="{34BB6730-51C5-4FB3-8052-D9905AB1484A}"/>
              </a:ext>
            </a:extLst>
          </p:cNvPr>
          <p:cNvSpPr>
            <a:spLocks noGrp="1"/>
          </p:cNvSpPr>
          <p:nvPr>
            <p:ph type="body" sz="quarter" idx="19"/>
          </p:nvPr>
        </p:nvSpPr>
        <p:spPr>
          <a:xfrm>
            <a:off x="32766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Footer Placeholder 2">
            <a:extLst>
              <a:ext uri="{FF2B5EF4-FFF2-40B4-BE49-F238E27FC236}">
                <a16:creationId xmlns:a16="http://schemas.microsoft.com/office/drawing/2014/main" id="{E89C5F10-0515-49F1-B7E1-FA5D252EBE48}"/>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TCFD Physical Climate Risk Modelling | 15 October 2021</a:t>
            </a:r>
          </a:p>
        </p:txBody>
      </p:sp>
      <p:grpSp>
        <p:nvGrpSpPr>
          <p:cNvPr id="14" name="Group 13">
            <a:extLst>
              <a:ext uri="{FF2B5EF4-FFF2-40B4-BE49-F238E27FC236}">
                <a16:creationId xmlns:a16="http://schemas.microsoft.com/office/drawing/2014/main" id="{566203AC-F147-41C5-B406-E8249CBBDB54}"/>
              </a:ext>
            </a:extLst>
          </p:cNvPr>
          <p:cNvGrpSpPr/>
          <p:nvPr userDrawn="1"/>
        </p:nvGrpSpPr>
        <p:grpSpPr>
          <a:xfrm>
            <a:off x="9206425" y="0"/>
            <a:ext cx="2029736" cy="2104028"/>
            <a:chOff x="3528102" y="847657"/>
            <a:chExt cx="2029736" cy="2104028"/>
          </a:xfrm>
        </p:grpSpPr>
        <p:sp>
          <p:nvSpPr>
            <p:cNvPr id="15" name="Guidance note">
              <a:extLst>
                <a:ext uri="{FF2B5EF4-FFF2-40B4-BE49-F238E27FC236}">
                  <a16:creationId xmlns:a16="http://schemas.microsoft.com/office/drawing/2014/main" id="{464C2E21-214C-4806-9F3E-C69A825582DD}"/>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6" name="Group 15">
              <a:extLst>
                <a:ext uri="{FF2B5EF4-FFF2-40B4-BE49-F238E27FC236}">
                  <a16:creationId xmlns:a16="http://schemas.microsoft.com/office/drawing/2014/main" id="{DE56EF6B-B396-42F9-B229-E1E18A219AB6}"/>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7" name="Picture 3">
                <a:extLst>
                  <a:ext uri="{FF2B5EF4-FFF2-40B4-BE49-F238E27FC236}">
                    <a16:creationId xmlns:a16="http://schemas.microsoft.com/office/drawing/2014/main" id="{8EB1562C-2ED4-4AC8-AFE4-22D14FADB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2" name="Rounded Rectangle 20">
                <a:extLst>
                  <a:ext uri="{FF2B5EF4-FFF2-40B4-BE49-F238E27FC236}">
                    <a16:creationId xmlns:a16="http://schemas.microsoft.com/office/drawing/2014/main" id="{E1BE0287-66BC-469E-9977-A30B88F00C15}"/>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3" name="Round Diagonal Corner Rectangle 4">
            <a:extLst>
              <a:ext uri="{FF2B5EF4-FFF2-40B4-BE49-F238E27FC236}">
                <a16:creationId xmlns:a16="http://schemas.microsoft.com/office/drawing/2014/main" id="{529E9B37-4CA4-410B-848A-FE86FF6F9510}"/>
              </a:ext>
            </a:extLst>
          </p:cNvPr>
          <p:cNvSpPr/>
          <p:nvPr userDrawn="1"/>
        </p:nvSpPr>
        <p:spPr>
          <a:xfrm>
            <a:off x="9206425" y="2140326"/>
            <a:ext cx="2030635" cy="2116424"/>
          </a:xfrm>
          <a:prstGeom prst="rect">
            <a:avLst/>
          </a:prstGeom>
          <a:solidFill>
            <a:sysClr val="window" lastClr="FFFFFF">
              <a:lumMod val="95000"/>
            </a:sysClr>
          </a:solidFill>
          <a:ln w="6350" cap="flat" cmpd="sng" algn="ctr">
            <a:noFill/>
            <a:prstDash val="solid"/>
            <a:miter lim="800000"/>
          </a:ln>
          <a:effectLst/>
        </p:spPr>
        <p:txBody>
          <a:bodyPr wrap="square" lIns="42138" tIns="42138" rIns="42138" bIns="42138" rtlCol="0"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Image placeholders</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This layout is set with a picture placeholder for photography. To insert an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‘picture placeholder icon’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Navigate to the file and insert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Updating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the image you wish to change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Delete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Follow the steps as above to insert an image</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Cropping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When the image is inserted it may not automatically show the part of the image you want. To change what is shown: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image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Go to ‘Format’ tab</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‘Crop’</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You can now move the image within the placeholder.</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Resizing image</a:t>
            </a:r>
          </a:p>
          <a:p>
            <a:pPr marL="0" marR="0" lvl="1"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If the shape of the image resizes too small or big, you can reset the placeholder by:</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Right-click on the page</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‘reset slide’ (note: Using this action will reset all of the manual formatting on the page)</a:t>
            </a:r>
          </a:p>
        </p:txBody>
      </p:sp>
    </p:spTree>
    <p:extLst>
      <p:ext uri="{BB962C8B-B14F-4D97-AF65-F5344CB8AC3E}">
        <p14:creationId xmlns:p14="http://schemas.microsoft.com/office/powerpoint/2010/main" val="78559715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324000" y="1062500"/>
            <a:ext cx="2592239"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6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6228961" y="1062500"/>
            <a:ext cx="2592000" cy="1569660"/>
          </a:xfrm>
        </p:spPr>
        <p:txBody>
          <a:bodyPr wrap="square">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EC8401A2-6451-4E45-96E0-C555AE389B92}"/>
              </a:ext>
            </a:extLst>
          </p:cNvPr>
          <p:cNvSpPr>
            <a:spLocks noGrp="1"/>
          </p:cNvSpPr>
          <p:nvPr>
            <p:ph type="title"/>
          </p:nvPr>
        </p:nvSpPr>
        <p:spPr/>
        <p:txBody>
          <a:bodyPr/>
          <a:lstStyle/>
          <a:p>
            <a:r>
              <a:rPr lang="en-GB"/>
              <a:t>Click to edit Master title style</a:t>
            </a:r>
          </a:p>
        </p:txBody>
      </p:sp>
      <p:sp>
        <p:nvSpPr>
          <p:cNvPr id="12" name="Footer Placeholder 2">
            <a:extLst>
              <a:ext uri="{FF2B5EF4-FFF2-40B4-BE49-F238E27FC236}">
                <a16:creationId xmlns:a16="http://schemas.microsoft.com/office/drawing/2014/main" id="{11993E21-89C4-43F1-B0DA-3D71670B0B04}"/>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TCFD Physical Climate Risk Modelling | 15 October 2021</a:t>
            </a:r>
          </a:p>
        </p:txBody>
      </p:sp>
      <p:grpSp>
        <p:nvGrpSpPr>
          <p:cNvPr id="13" name="Group 12">
            <a:extLst>
              <a:ext uri="{FF2B5EF4-FFF2-40B4-BE49-F238E27FC236}">
                <a16:creationId xmlns:a16="http://schemas.microsoft.com/office/drawing/2014/main" id="{E2EC9A99-CBD6-4BA5-A71D-10F2DFE9CFA1}"/>
              </a:ext>
            </a:extLst>
          </p:cNvPr>
          <p:cNvGrpSpPr/>
          <p:nvPr userDrawn="1"/>
        </p:nvGrpSpPr>
        <p:grpSpPr>
          <a:xfrm>
            <a:off x="9206425" y="0"/>
            <a:ext cx="2029736" cy="2104028"/>
            <a:chOff x="3528102" y="847657"/>
            <a:chExt cx="2029736" cy="2104028"/>
          </a:xfrm>
        </p:grpSpPr>
        <p:sp>
          <p:nvSpPr>
            <p:cNvPr id="17" name="Guidance note">
              <a:extLst>
                <a:ext uri="{FF2B5EF4-FFF2-40B4-BE49-F238E27FC236}">
                  <a16:creationId xmlns:a16="http://schemas.microsoft.com/office/drawing/2014/main" id="{6ADE5D12-11A2-4CCE-81CB-203511BF5C3F}"/>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E081217D-4EA5-40B0-9EA6-FAD35195E17C}"/>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464DB892-B193-4994-87A1-F3005D1BEA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5" name="Rounded Rectangle 20">
                <a:extLst>
                  <a:ext uri="{FF2B5EF4-FFF2-40B4-BE49-F238E27FC236}">
                    <a16:creationId xmlns:a16="http://schemas.microsoft.com/office/drawing/2014/main" id="{4CE544B9-8DF2-4C6C-B878-A4384379E280}"/>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91648072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message + text righ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930CD1D-A41A-4185-9CFA-885F60C5B505}"/>
              </a:ext>
            </a:extLst>
          </p:cNvPr>
          <p:cNvSpPr>
            <a:spLocks noGrp="1"/>
          </p:cNvSpPr>
          <p:nvPr>
            <p:ph type="body" sz="quarter" idx="16"/>
          </p:nvPr>
        </p:nvSpPr>
        <p:spPr>
          <a:xfrm>
            <a:off x="323999" y="1062500"/>
            <a:ext cx="2592000" cy="2664000"/>
          </a:xfrm>
          <a:solidFill>
            <a:srgbClr val="0073CD"/>
          </a:solidFill>
        </p:spPr>
        <p:txBody>
          <a:bodyPr wrap="square" lIns="144000" tIns="108000" rIns="144000" bIns="108000">
            <a:noAutofit/>
          </a:bodyPr>
          <a:lstStyle>
            <a:lvl1pPr>
              <a:spcAft>
                <a:spcPts val="600"/>
              </a:spcAft>
              <a:defRPr>
                <a:solidFill>
                  <a:schemeClr val="bg1"/>
                </a:solidFill>
              </a:defRPr>
            </a:lvl1pPr>
            <a:lvl2pPr>
              <a:spcAft>
                <a:spcPts val="0"/>
              </a:spcAft>
              <a:defRPr sz="1600">
                <a:solidFill>
                  <a:schemeClr val="bg1"/>
                </a:solidFill>
              </a:defRPr>
            </a:lvl2pPr>
            <a:lvl3pPr marL="0" indent="0">
              <a:spcAft>
                <a:spcPts val="0"/>
              </a:spcAft>
              <a:buClr>
                <a:schemeClr val="bg1"/>
              </a:buClr>
              <a:buFontTx/>
              <a:buNone/>
              <a:defRPr sz="16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p:txBody>
      </p:sp>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4">
            <a:extLst>
              <a:ext uri="{FF2B5EF4-FFF2-40B4-BE49-F238E27FC236}">
                <a16:creationId xmlns:a16="http://schemas.microsoft.com/office/drawing/2014/main" id="{C5ABD336-6DA0-4C14-8548-610B7CB3FDD3}"/>
              </a:ext>
            </a:extLst>
          </p:cNvPr>
          <p:cNvSpPr>
            <a:spLocks noGrp="1"/>
          </p:cNvSpPr>
          <p:nvPr>
            <p:ph type="body" sz="quarter" idx="17"/>
          </p:nvPr>
        </p:nvSpPr>
        <p:spPr>
          <a:xfrm>
            <a:off x="6228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1896A342-D873-47FF-A0CB-ED762BAF6C05}"/>
              </a:ext>
            </a:extLst>
          </p:cNvPr>
          <p:cNvSpPr>
            <a:spLocks noGrp="1"/>
          </p:cNvSpPr>
          <p:nvPr>
            <p:ph type="title"/>
          </p:nvPr>
        </p:nvSpPr>
        <p:spPr/>
        <p:txBody>
          <a:bodyPr/>
          <a:lstStyle/>
          <a:p>
            <a:r>
              <a:rPr lang="en-GB"/>
              <a:t>Click to edit Master title style</a:t>
            </a:r>
          </a:p>
        </p:txBody>
      </p:sp>
      <p:sp>
        <p:nvSpPr>
          <p:cNvPr id="12" name="Footer Placeholder 2">
            <a:extLst>
              <a:ext uri="{FF2B5EF4-FFF2-40B4-BE49-F238E27FC236}">
                <a16:creationId xmlns:a16="http://schemas.microsoft.com/office/drawing/2014/main" id="{F1F48095-532B-4817-BFFB-AF6AF6A81C53}"/>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TCFD Physical Climate Risk Modelling | 15 October 2021</a:t>
            </a:r>
          </a:p>
        </p:txBody>
      </p:sp>
      <p:grpSp>
        <p:nvGrpSpPr>
          <p:cNvPr id="26" name="Group 25">
            <a:extLst>
              <a:ext uri="{FF2B5EF4-FFF2-40B4-BE49-F238E27FC236}">
                <a16:creationId xmlns:a16="http://schemas.microsoft.com/office/drawing/2014/main" id="{B2F101B0-C15C-4E8B-BCD8-94C6F9FA8B71}"/>
              </a:ext>
            </a:extLst>
          </p:cNvPr>
          <p:cNvGrpSpPr/>
          <p:nvPr userDrawn="1"/>
        </p:nvGrpSpPr>
        <p:grpSpPr>
          <a:xfrm>
            <a:off x="9206425" y="0"/>
            <a:ext cx="2029736" cy="2104028"/>
            <a:chOff x="3528102" y="847657"/>
            <a:chExt cx="2029736" cy="2104028"/>
          </a:xfrm>
        </p:grpSpPr>
        <p:sp>
          <p:nvSpPr>
            <p:cNvPr id="27" name="Guidance note">
              <a:extLst>
                <a:ext uri="{FF2B5EF4-FFF2-40B4-BE49-F238E27FC236}">
                  <a16:creationId xmlns:a16="http://schemas.microsoft.com/office/drawing/2014/main" id="{5019EF20-6B36-43C9-BDEB-3621A64EB545}"/>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8" name="Group 27">
              <a:extLst>
                <a:ext uri="{FF2B5EF4-FFF2-40B4-BE49-F238E27FC236}">
                  <a16:creationId xmlns:a16="http://schemas.microsoft.com/office/drawing/2014/main" id="{B21C0FE1-B9EF-4B93-932D-4FD8C477B3AE}"/>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29" name="Picture 3">
                <a:extLst>
                  <a:ext uri="{FF2B5EF4-FFF2-40B4-BE49-F238E27FC236}">
                    <a16:creationId xmlns:a16="http://schemas.microsoft.com/office/drawing/2014/main" id="{7C1D4B64-6112-4E50-93D6-4D6DF530D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0" name="Rounded Rectangle 20">
                <a:extLst>
                  <a:ext uri="{FF2B5EF4-FFF2-40B4-BE49-F238E27FC236}">
                    <a16:creationId xmlns:a16="http://schemas.microsoft.com/office/drawing/2014/main" id="{4E55863B-5F7C-47FB-BB27-4E84CB7B252B}"/>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63599285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message + text lef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05C4283E-702E-4783-AE1B-598C33ABADE3}"/>
              </a:ext>
            </a:extLst>
          </p:cNvPr>
          <p:cNvSpPr>
            <a:spLocks noGrp="1"/>
          </p:cNvSpPr>
          <p:nvPr>
            <p:ph type="body" sz="quarter" idx="18"/>
          </p:nvPr>
        </p:nvSpPr>
        <p:spPr>
          <a:xfrm>
            <a:off x="3276000"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Text Placeholder 3">
            <a:extLst>
              <a:ext uri="{FF2B5EF4-FFF2-40B4-BE49-F238E27FC236}">
                <a16:creationId xmlns:a16="http://schemas.microsoft.com/office/drawing/2014/main" id="{0AFD44EC-D9DC-4A2D-91EF-9F07DE3F1CEF}"/>
              </a:ext>
            </a:extLst>
          </p:cNvPr>
          <p:cNvSpPr>
            <a:spLocks noGrp="1"/>
          </p:cNvSpPr>
          <p:nvPr>
            <p:ph type="body" sz="quarter" idx="19"/>
          </p:nvPr>
        </p:nvSpPr>
        <p:spPr>
          <a:xfrm>
            <a:off x="323999" y="1062500"/>
            <a:ext cx="2592000" cy="2154436"/>
          </a:xfrm>
        </p:spPr>
        <p:txBody>
          <a:bodyPr wrap="square">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a:extLst>
              <a:ext uri="{FF2B5EF4-FFF2-40B4-BE49-F238E27FC236}">
                <a16:creationId xmlns:a16="http://schemas.microsoft.com/office/drawing/2014/main" id="{CDD6B893-85E5-4E35-9461-E7E97ADE1D4A}"/>
              </a:ext>
            </a:extLst>
          </p:cNvPr>
          <p:cNvSpPr>
            <a:spLocks noGrp="1"/>
          </p:cNvSpPr>
          <p:nvPr>
            <p:ph type="title"/>
          </p:nvPr>
        </p:nvSpPr>
        <p:spPr/>
        <p:txBody>
          <a:bodyPr/>
          <a:lstStyle/>
          <a:p>
            <a:r>
              <a:rPr lang="en-GB"/>
              <a:t>Click to edit Master title style</a:t>
            </a:r>
          </a:p>
        </p:txBody>
      </p:sp>
      <p:sp>
        <p:nvSpPr>
          <p:cNvPr id="13" name="Text Placeholder 3">
            <a:extLst>
              <a:ext uri="{FF2B5EF4-FFF2-40B4-BE49-F238E27FC236}">
                <a16:creationId xmlns:a16="http://schemas.microsoft.com/office/drawing/2014/main" id="{22177FB2-8BB7-4D7D-AD52-7C859E8DFE46}"/>
              </a:ext>
            </a:extLst>
          </p:cNvPr>
          <p:cNvSpPr>
            <a:spLocks noGrp="1"/>
          </p:cNvSpPr>
          <p:nvPr>
            <p:ph type="body" sz="quarter" idx="16"/>
          </p:nvPr>
        </p:nvSpPr>
        <p:spPr>
          <a:xfrm>
            <a:off x="6228000" y="1062500"/>
            <a:ext cx="2592000" cy="2664000"/>
          </a:xfrm>
          <a:solidFill>
            <a:srgbClr val="0073CD"/>
          </a:solidFill>
        </p:spPr>
        <p:txBody>
          <a:bodyPr wrap="square" lIns="144000" tIns="108000" rIns="144000" bIns="108000">
            <a:noAutofit/>
          </a:bodyPr>
          <a:lstStyle>
            <a:lvl1pPr>
              <a:spcAft>
                <a:spcPts val="600"/>
              </a:spcAft>
              <a:defRPr sz="1800">
                <a:solidFill>
                  <a:schemeClr val="bg1"/>
                </a:solidFill>
              </a:defRPr>
            </a:lvl1pPr>
            <a:lvl2pPr>
              <a:spcAft>
                <a:spcPts val="0"/>
              </a:spcAft>
              <a:defRPr sz="1600">
                <a:solidFill>
                  <a:schemeClr val="bg1"/>
                </a:solidFill>
              </a:defRPr>
            </a:lvl2pPr>
            <a:lvl3pPr marL="0" indent="0">
              <a:spcAft>
                <a:spcPts val="0"/>
              </a:spcAft>
              <a:buClr>
                <a:schemeClr val="bg1"/>
              </a:buClr>
              <a:buFontTx/>
              <a:buNone/>
              <a:defRPr sz="1600">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p:txBody>
      </p:sp>
      <p:sp>
        <p:nvSpPr>
          <p:cNvPr id="16" name="Footer Placeholder 2">
            <a:extLst>
              <a:ext uri="{FF2B5EF4-FFF2-40B4-BE49-F238E27FC236}">
                <a16:creationId xmlns:a16="http://schemas.microsoft.com/office/drawing/2014/main" id="{CC0BFDE7-E46E-4D15-A8FA-219C8CB4D49F}"/>
              </a:ext>
            </a:extLst>
          </p:cNvPr>
          <p:cNvSpPr>
            <a:spLocks noGrp="1"/>
          </p:cNvSpPr>
          <p:nvPr>
            <p:ph type="ftr" sz="quarter" idx="10"/>
          </p:nvPr>
        </p:nvSpPr>
        <p:spPr>
          <a:xfrm>
            <a:off x="1234838" y="4740424"/>
            <a:ext cx="7195415" cy="169277"/>
          </a:xfrm>
        </p:spPr>
        <p:txBody>
          <a:bodyPr/>
          <a:lstStyle>
            <a:lvl1pPr>
              <a:defRPr b="0"/>
            </a:lvl1pPr>
          </a:lstStyle>
          <a:p>
            <a:pPr>
              <a:tabLst>
                <a:tab pos="989013" algn="l"/>
              </a:tabLst>
            </a:pPr>
            <a:r>
              <a:rPr lang="en-GB"/>
              <a:t>| TCFD Physical Climate Risk Modelling | 15 October 2021</a:t>
            </a:r>
          </a:p>
        </p:txBody>
      </p:sp>
      <p:grpSp>
        <p:nvGrpSpPr>
          <p:cNvPr id="27" name="Group 26">
            <a:extLst>
              <a:ext uri="{FF2B5EF4-FFF2-40B4-BE49-F238E27FC236}">
                <a16:creationId xmlns:a16="http://schemas.microsoft.com/office/drawing/2014/main" id="{A6F0B578-E378-46F0-A4C9-1552A629C76D}"/>
              </a:ext>
            </a:extLst>
          </p:cNvPr>
          <p:cNvGrpSpPr/>
          <p:nvPr userDrawn="1"/>
        </p:nvGrpSpPr>
        <p:grpSpPr>
          <a:xfrm>
            <a:off x="9206425" y="0"/>
            <a:ext cx="2029736" cy="2104028"/>
            <a:chOff x="3528102" y="847657"/>
            <a:chExt cx="2029736" cy="2104028"/>
          </a:xfrm>
        </p:grpSpPr>
        <p:sp>
          <p:nvSpPr>
            <p:cNvPr id="28" name="Guidance note">
              <a:extLst>
                <a:ext uri="{FF2B5EF4-FFF2-40B4-BE49-F238E27FC236}">
                  <a16:creationId xmlns:a16="http://schemas.microsoft.com/office/drawing/2014/main" id="{F2DEB423-320E-404F-8B3B-CCFAFB4B5554}"/>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29" name="Group 28">
              <a:extLst>
                <a:ext uri="{FF2B5EF4-FFF2-40B4-BE49-F238E27FC236}">
                  <a16:creationId xmlns:a16="http://schemas.microsoft.com/office/drawing/2014/main" id="{E3BE6250-E57A-419B-A962-5A85632A71B4}"/>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30" name="Picture 3">
                <a:extLst>
                  <a:ext uri="{FF2B5EF4-FFF2-40B4-BE49-F238E27FC236}">
                    <a16:creationId xmlns:a16="http://schemas.microsoft.com/office/drawing/2014/main" id="{3815D591-B560-4B71-ACE3-786F10B3ED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31" name="Rounded Rectangle 20">
                <a:extLst>
                  <a:ext uri="{FF2B5EF4-FFF2-40B4-BE49-F238E27FC236}">
                    <a16:creationId xmlns:a16="http://schemas.microsoft.com/office/drawing/2014/main" id="{D9C85BF9-7030-4B6C-A627-472B55A9DB32}"/>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57171058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B24DF50-EEA0-4A06-8714-8D21D9F9F140}"/>
              </a:ext>
            </a:extLst>
          </p:cNvPr>
          <p:cNvSpPr>
            <a:spLocks noGrp="1"/>
          </p:cNvSpPr>
          <p:nvPr>
            <p:ph type="ftr" sz="quarter" idx="10"/>
          </p:nvPr>
        </p:nvSpPr>
        <p:spPr/>
        <p:txBody>
          <a:bodyPr/>
          <a:lstStyle>
            <a:lvl1pPr>
              <a:defRPr b="0"/>
            </a:lvl1pPr>
          </a:lstStyle>
          <a:p>
            <a:pPr>
              <a:tabLst>
                <a:tab pos="989013" algn="l"/>
              </a:tabLst>
            </a:pPr>
            <a:r>
              <a:rPr lang="en-GB"/>
              <a:t>| TCFD Physical Climate Risk Modelling | 15 October 2021</a:t>
            </a:r>
          </a:p>
        </p:txBody>
      </p:sp>
      <p:sp>
        <p:nvSpPr>
          <p:cNvPr id="5" name="Text Placeholder 4">
            <a:extLst>
              <a:ext uri="{FF2B5EF4-FFF2-40B4-BE49-F238E27FC236}">
                <a16:creationId xmlns:a16="http://schemas.microsoft.com/office/drawing/2014/main" id="{A84F1565-A4B3-45DC-B4DE-67F62117E509}"/>
              </a:ext>
            </a:extLst>
          </p:cNvPr>
          <p:cNvSpPr>
            <a:spLocks noGrp="1"/>
          </p:cNvSpPr>
          <p:nvPr>
            <p:ph type="body" sz="quarter" idx="11"/>
          </p:nvPr>
        </p:nvSpPr>
        <p:spPr>
          <a:xfrm>
            <a:off x="322780" y="1068388"/>
            <a:ext cx="5544621" cy="18774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itle 3">
            <a:extLst>
              <a:ext uri="{FF2B5EF4-FFF2-40B4-BE49-F238E27FC236}">
                <a16:creationId xmlns:a16="http://schemas.microsoft.com/office/drawing/2014/main" id="{F0DD9BE2-305C-49B6-A828-7CE17E3814A4}"/>
              </a:ext>
            </a:extLst>
          </p:cNvPr>
          <p:cNvSpPr>
            <a:spLocks noGrp="1"/>
          </p:cNvSpPr>
          <p:nvPr>
            <p:ph type="title"/>
          </p:nvPr>
        </p:nvSpPr>
        <p:spPr/>
        <p:txBody>
          <a:bodyPr/>
          <a:lstStyle/>
          <a:p>
            <a:r>
              <a:rPr lang="en-GB"/>
              <a:t>Click to edit Master title style</a:t>
            </a:r>
          </a:p>
        </p:txBody>
      </p:sp>
      <p:grpSp>
        <p:nvGrpSpPr>
          <p:cNvPr id="16" name="Group 15">
            <a:extLst>
              <a:ext uri="{FF2B5EF4-FFF2-40B4-BE49-F238E27FC236}">
                <a16:creationId xmlns:a16="http://schemas.microsoft.com/office/drawing/2014/main" id="{D3A5251B-0820-4ADA-9A19-8246D2702489}"/>
              </a:ext>
            </a:extLst>
          </p:cNvPr>
          <p:cNvGrpSpPr/>
          <p:nvPr userDrawn="1"/>
        </p:nvGrpSpPr>
        <p:grpSpPr>
          <a:xfrm>
            <a:off x="9206425" y="0"/>
            <a:ext cx="2029736" cy="2104028"/>
            <a:chOff x="3528102" y="847657"/>
            <a:chExt cx="2029736" cy="2104028"/>
          </a:xfrm>
        </p:grpSpPr>
        <p:sp>
          <p:nvSpPr>
            <p:cNvPr id="17" name="Guidance note">
              <a:extLst>
                <a:ext uri="{FF2B5EF4-FFF2-40B4-BE49-F238E27FC236}">
                  <a16:creationId xmlns:a16="http://schemas.microsoft.com/office/drawing/2014/main" id="{312A308F-3064-47BA-AC60-32EDEEDAB44B}"/>
                </a:ext>
              </a:extLst>
            </p:cNvPr>
            <p:cNvSpPr/>
            <p:nvPr/>
          </p:nvSpPr>
          <p:spPr>
            <a:xfrm>
              <a:off x="3528102" y="847657"/>
              <a:ext cx="2029736" cy="2104028"/>
            </a:xfrm>
            <a:prstGeom prst="rect">
              <a:avLst/>
            </a:prstGeom>
            <a:solidFill>
              <a:sysClr val="window" lastClr="FFFFFF">
                <a:lumMod val="95000"/>
              </a:sysClr>
            </a:solidFill>
            <a:ln w="6350" cap="flat" cmpd="sng" algn="ctr">
              <a:noFill/>
              <a:prstDash val="solid"/>
              <a:miter lim="800000"/>
            </a:ln>
            <a:effectLst/>
          </p:spPr>
          <p:txBody>
            <a:bodyPr wrap="square" lIns="36000" tIns="36000" rIns="36000" bIns="36000" rtlCol="0" anchor="t" anchorCtr="0">
              <a:spAutoFit/>
            </a:bodyPr>
            <a:lstStyle/>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Reapplying the Slide Layout</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Putting text into a placeholder not only ensures the text sits in the correct place and is formatted correctly, it also helps to update the page quickly and efficiently. </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Right click on the page</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on ‘Layout’</a:t>
              </a:r>
            </a:p>
            <a:p>
              <a:pPr marL="90488" marR="0" lvl="2" indent="-90488" defTabSz="91440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Select the layout you require</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Text bullet formatting</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use text/bullet formatting levels correctly, use the Increase List Level and Decrease List Level buttons from the Paragraph group on the Home tab</a:t>
              </a: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722" marR="0" lvl="2" indent="0" defTabSz="91440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Alternatively you can use the keyboard shortcuts: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Shift+Alt+Right arrow key = increase level</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Shift+Alt+Left arrow key = decrease level</a:t>
              </a:r>
            </a:p>
            <a:p>
              <a:pPr marL="0" marR="0" lvl="2" indent="0" defTabSz="91440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Guides</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To ensure all other elements aside from placeholders are positioned correctly, switch your drawing guides on</a:t>
              </a:r>
            </a:p>
            <a:p>
              <a:pPr marL="90488" marR="0" lvl="2" indent="-90488"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Click Alt+F9</a:t>
              </a:r>
            </a:p>
          </p:txBody>
        </p:sp>
        <p:grpSp>
          <p:nvGrpSpPr>
            <p:cNvPr id="18" name="Group 17">
              <a:extLst>
                <a:ext uri="{FF2B5EF4-FFF2-40B4-BE49-F238E27FC236}">
                  <a16:creationId xmlns:a16="http://schemas.microsoft.com/office/drawing/2014/main" id="{2FAF13CC-EB75-491E-ADC5-099192BFB81F}"/>
                </a:ext>
              </a:extLst>
            </p:cNvPr>
            <p:cNvGrpSpPr/>
            <p:nvPr/>
          </p:nvGrpSpPr>
          <p:grpSpPr bwMode="gray">
            <a:xfrm>
              <a:off x="3568059" y="1907313"/>
              <a:ext cx="1038536" cy="360283"/>
              <a:chOff x="4736026" y="-3144621"/>
              <a:chExt cx="1698109" cy="589139"/>
            </a:xfrm>
            <a:solidFill>
              <a:srgbClr val="A5A5A5">
                <a:lumMod val="20000"/>
                <a:lumOff val="80000"/>
              </a:srgbClr>
            </a:solidFill>
          </p:grpSpPr>
          <p:pic>
            <p:nvPicPr>
              <p:cNvPr id="19" name="Picture 3">
                <a:extLst>
                  <a:ext uri="{FF2B5EF4-FFF2-40B4-BE49-F238E27FC236}">
                    <a16:creationId xmlns:a16="http://schemas.microsoft.com/office/drawing/2014/main" id="{A9488914-4AA4-477A-966D-3FA45BA9A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4736026" y="-3144621"/>
                <a:ext cx="1698109" cy="589139"/>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sp>
            <p:nvSpPr>
              <p:cNvPr id="20" name="Rounded Rectangle 20">
                <a:extLst>
                  <a:ext uri="{FF2B5EF4-FFF2-40B4-BE49-F238E27FC236}">
                    <a16:creationId xmlns:a16="http://schemas.microsoft.com/office/drawing/2014/main" id="{6261C382-D82C-4A0D-BCAA-2DFF1F81BFD8}"/>
                  </a:ext>
                </a:extLst>
              </p:cNvPr>
              <p:cNvSpPr/>
              <p:nvPr/>
            </p:nvSpPr>
            <p:spPr bwMode="gray">
              <a:xfrm>
                <a:off x="5292025" y="-3085266"/>
                <a:ext cx="346227" cy="166715"/>
              </a:xfrm>
              <a:prstGeom prst="roundRect">
                <a:avLst>
                  <a:gd name="adj" fmla="val 20963"/>
                </a:avLst>
              </a:prstGeom>
              <a:noFill/>
              <a:ln w="190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273"/>
                  </a:spcAft>
                  <a:buClrTx/>
                  <a:buSzTx/>
                  <a:buFontTx/>
                  <a:buNone/>
                  <a:tabLst/>
                  <a:defRPr/>
                </a:pPr>
                <a:endParaRPr kumimoji="0" lang="en-GB"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527408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90" name="Rectangle 5"/>
          <p:cNvSpPr>
            <a:spLocks noGrp="1" noChangeArrowheads="1"/>
          </p:cNvSpPr>
          <p:nvPr>
            <p:ph type="title"/>
          </p:nvPr>
        </p:nvSpPr>
        <p:spPr bwMode="auto">
          <a:xfrm>
            <a:off x="322780" y="267573"/>
            <a:ext cx="849737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GB"/>
              <a:t>Click to edit Master title style</a:t>
            </a:r>
          </a:p>
        </p:txBody>
      </p:sp>
      <p:sp>
        <p:nvSpPr>
          <p:cNvPr id="32791" name="Rectangle 3"/>
          <p:cNvSpPr>
            <a:spLocks noGrp="1" noChangeArrowheads="1"/>
          </p:cNvSpPr>
          <p:nvPr>
            <p:ph type="body" idx="1"/>
          </p:nvPr>
        </p:nvSpPr>
        <p:spPr bwMode="auto">
          <a:xfrm>
            <a:off x="322780" y="1058864"/>
            <a:ext cx="849844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a:t>Heading 1</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p>
        </p:txBody>
      </p:sp>
      <p:sp>
        <p:nvSpPr>
          <p:cNvPr id="7" name="Slide Number Placeholder 5"/>
          <p:cNvSpPr txBox="1">
            <a:spLocks/>
          </p:cNvSpPr>
          <p:nvPr/>
        </p:nvSpPr>
        <p:spPr>
          <a:xfrm>
            <a:off x="8286937" y="4740424"/>
            <a:ext cx="534283" cy="169277"/>
          </a:xfrm>
          <a:prstGeom prst="rect">
            <a:avLst/>
          </a:prstGeom>
        </p:spPr>
        <p:txBody>
          <a:bodyPr wrap="square" lIns="0" tIns="0" rIns="0" bIns="0" anchor="b">
            <a:spAutoFit/>
          </a:bodyPr>
          <a:lstStyle>
            <a:defPPr>
              <a:defRPr lang="en-GB"/>
            </a:defPPr>
            <a:lvl1pPr algn="r" rtl="0" fontAlgn="base">
              <a:spcBef>
                <a:spcPct val="0"/>
              </a:spcBef>
              <a:spcAft>
                <a:spcPct val="0"/>
              </a:spcAft>
              <a:defRPr lang="en-GB" sz="1000" b="0" kern="1200" smtClean="0">
                <a:solidFill>
                  <a:schemeClr val="tx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fld id="{C765D33F-A874-457A-8BB6-233806FE7182}" type="slidenum">
              <a:rPr lang="en-GB" sz="1100" smtClean="0">
                <a:solidFill>
                  <a:schemeClr val="accent1"/>
                </a:solidFill>
              </a:rPr>
              <a:pPr/>
              <a:t>‹#›</a:t>
            </a:fld>
            <a:endParaRPr lang="en-GB" sz="1100">
              <a:solidFill>
                <a:schemeClr val="accent1"/>
              </a:solidFill>
            </a:endParaRPr>
          </a:p>
        </p:txBody>
      </p:sp>
      <p:sp>
        <p:nvSpPr>
          <p:cNvPr id="2" name="Footer Placeholder 1">
            <a:extLst>
              <a:ext uri="{FF2B5EF4-FFF2-40B4-BE49-F238E27FC236}">
                <a16:creationId xmlns:a16="http://schemas.microsoft.com/office/drawing/2014/main" id="{DB12DA87-6564-4220-A5E6-DF04389D5C72}"/>
              </a:ext>
            </a:extLst>
          </p:cNvPr>
          <p:cNvSpPr>
            <a:spLocks noGrp="1"/>
          </p:cNvSpPr>
          <p:nvPr>
            <p:ph type="ftr" sz="quarter" idx="3"/>
          </p:nvPr>
        </p:nvSpPr>
        <p:spPr>
          <a:xfrm>
            <a:off x="1234838" y="4740424"/>
            <a:ext cx="7195415" cy="169277"/>
          </a:xfrm>
          <a:prstGeom prst="rect">
            <a:avLst/>
          </a:prstGeom>
        </p:spPr>
        <p:txBody>
          <a:bodyPr wrap="square" lIns="0" tIns="0" rIns="0" bIns="0" anchor="b">
            <a:spAutoFit/>
          </a:bodyPr>
          <a:lstStyle>
            <a:lvl1pPr algn="l">
              <a:defRPr lang="en-GB" sz="1100" b="0" dirty="0">
                <a:solidFill>
                  <a:schemeClr val="accent1"/>
                </a:solidFill>
                <a:latin typeface="+mn-lt"/>
                <a:ea typeface="+mn-ea"/>
              </a:defRPr>
            </a:lvl1pPr>
          </a:lstStyle>
          <a:p>
            <a:pPr>
              <a:tabLst>
                <a:tab pos="989013" algn="l"/>
              </a:tabLst>
            </a:pPr>
            <a:r>
              <a:rPr lang="en-GB"/>
              <a:t>| TCFD Physical Climate Risk Modelling | 15 October 2021</a:t>
            </a:r>
          </a:p>
        </p:txBody>
      </p:sp>
      <p:sp>
        <p:nvSpPr>
          <p:cNvPr id="6" name="Footer Placeholder 1">
            <a:extLst>
              <a:ext uri="{FF2B5EF4-FFF2-40B4-BE49-F238E27FC236}">
                <a16:creationId xmlns:a16="http://schemas.microsoft.com/office/drawing/2014/main" id="{5595E345-7284-4667-AC5E-016E8BC22574}"/>
              </a:ext>
            </a:extLst>
          </p:cNvPr>
          <p:cNvSpPr txBox="1">
            <a:spLocks/>
          </p:cNvSpPr>
          <p:nvPr/>
        </p:nvSpPr>
        <p:spPr>
          <a:xfrm>
            <a:off x="322780" y="4740424"/>
            <a:ext cx="912058" cy="169277"/>
          </a:xfrm>
          <a:prstGeom prst="rect">
            <a:avLst/>
          </a:prstGeom>
        </p:spPr>
        <p:txBody>
          <a:bodyPr wrap="square" lIns="0" tIns="0" rIns="0" bIns="0" anchor="b">
            <a:spAutoFit/>
          </a:bodyPr>
          <a:lstStyle>
            <a:defPPr>
              <a:defRPr lang="en-GB"/>
            </a:defPPr>
            <a:lvl1pPr algn="l" rtl="0" fontAlgn="base">
              <a:spcBef>
                <a:spcPct val="0"/>
              </a:spcBef>
              <a:spcAft>
                <a:spcPct val="0"/>
              </a:spcAft>
              <a:defRPr lang="en-GB" sz="1100" b="0" kern="1200" dirty="0">
                <a:solidFill>
                  <a:schemeClr val="accent1"/>
                </a:solidFill>
                <a:latin typeface="+mn-lt"/>
                <a:ea typeface="+mn-ea"/>
                <a:cs typeface="+mn-cs"/>
              </a:defRPr>
            </a:lvl1pPr>
            <a:lvl2pPr marL="609539" algn="l" rtl="0" fontAlgn="base">
              <a:spcBef>
                <a:spcPct val="0"/>
              </a:spcBef>
              <a:spcAft>
                <a:spcPct val="0"/>
              </a:spcAft>
              <a:defRPr sz="3700" b="1" kern="1200">
                <a:solidFill>
                  <a:srgbClr val="0079C1"/>
                </a:solidFill>
                <a:latin typeface="Arial" charset="0"/>
                <a:ea typeface="ＭＳ Ｐゴシック" pitchFamily="48" charset="-128"/>
                <a:cs typeface="+mn-cs"/>
              </a:defRPr>
            </a:lvl2pPr>
            <a:lvl3pPr marL="1219080" algn="l" rtl="0" fontAlgn="base">
              <a:spcBef>
                <a:spcPct val="0"/>
              </a:spcBef>
              <a:spcAft>
                <a:spcPct val="0"/>
              </a:spcAft>
              <a:defRPr sz="3700" b="1" kern="1200">
                <a:solidFill>
                  <a:srgbClr val="0079C1"/>
                </a:solidFill>
                <a:latin typeface="Arial" charset="0"/>
                <a:ea typeface="ＭＳ Ｐゴシック" pitchFamily="48" charset="-128"/>
                <a:cs typeface="+mn-cs"/>
              </a:defRPr>
            </a:lvl3pPr>
            <a:lvl4pPr marL="1828618" algn="l" rtl="0" fontAlgn="base">
              <a:spcBef>
                <a:spcPct val="0"/>
              </a:spcBef>
              <a:spcAft>
                <a:spcPct val="0"/>
              </a:spcAft>
              <a:defRPr sz="3700" b="1" kern="1200">
                <a:solidFill>
                  <a:srgbClr val="0079C1"/>
                </a:solidFill>
                <a:latin typeface="Arial" charset="0"/>
                <a:ea typeface="ＭＳ Ｐゴシック" pitchFamily="48" charset="-128"/>
                <a:cs typeface="+mn-cs"/>
              </a:defRPr>
            </a:lvl4pPr>
            <a:lvl5pPr marL="2438158" algn="l" rtl="0" fontAlgn="base">
              <a:spcBef>
                <a:spcPct val="0"/>
              </a:spcBef>
              <a:spcAft>
                <a:spcPct val="0"/>
              </a:spcAft>
              <a:defRPr sz="3700" b="1" kern="1200">
                <a:solidFill>
                  <a:srgbClr val="0079C1"/>
                </a:solidFill>
                <a:latin typeface="Arial" charset="0"/>
                <a:ea typeface="ＭＳ Ｐゴシック" pitchFamily="48" charset="-128"/>
                <a:cs typeface="+mn-cs"/>
              </a:defRPr>
            </a:lvl5pPr>
            <a:lvl6pPr marL="3047696" algn="l" defTabSz="1219080" rtl="0" eaLnBrk="1" latinLnBrk="0" hangingPunct="1">
              <a:defRPr sz="3700" b="1" kern="1200">
                <a:solidFill>
                  <a:srgbClr val="0079C1"/>
                </a:solidFill>
                <a:latin typeface="Arial" charset="0"/>
                <a:ea typeface="ＭＳ Ｐゴシック" pitchFamily="48" charset="-128"/>
                <a:cs typeface="+mn-cs"/>
              </a:defRPr>
            </a:lvl6pPr>
            <a:lvl7pPr marL="3657235" algn="l" defTabSz="1219080" rtl="0" eaLnBrk="1" latinLnBrk="0" hangingPunct="1">
              <a:defRPr sz="3700" b="1" kern="1200">
                <a:solidFill>
                  <a:srgbClr val="0079C1"/>
                </a:solidFill>
                <a:latin typeface="Arial" charset="0"/>
                <a:ea typeface="ＭＳ Ｐゴシック" pitchFamily="48" charset="-128"/>
                <a:cs typeface="+mn-cs"/>
              </a:defRPr>
            </a:lvl7pPr>
            <a:lvl8pPr marL="4266773" algn="l" defTabSz="1219080" rtl="0" eaLnBrk="1" latinLnBrk="0" hangingPunct="1">
              <a:defRPr sz="3700" b="1" kern="1200">
                <a:solidFill>
                  <a:srgbClr val="0079C1"/>
                </a:solidFill>
                <a:latin typeface="Arial" charset="0"/>
                <a:ea typeface="ＭＳ Ｐゴシック" pitchFamily="48" charset="-128"/>
                <a:cs typeface="+mn-cs"/>
              </a:defRPr>
            </a:lvl8pPr>
            <a:lvl9pPr marL="4876313" algn="l" defTabSz="1219080" rtl="0" eaLnBrk="1" latinLnBrk="0" hangingPunct="1">
              <a:defRPr sz="3700" b="1" kern="1200">
                <a:solidFill>
                  <a:srgbClr val="0079C1"/>
                </a:solidFill>
                <a:latin typeface="Arial" charset="0"/>
                <a:ea typeface="ＭＳ Ｐゴシック" pitchFamily="48" charset="-128"/>
                <a:cs typeface="+mn-cs"/>
              </a:defRPr>
            </a:lvl9pPr>
          </a:lstStyle>
          <a:p>
            <a:pPr>
              <a:tabLst>
                <a:tab pos="989013" algn="l"/>
              </a:tabLst>
            </a:pPr>
            <a:r>
              <a:rPr lang="en-GB" b="1"/>
              <a:t>National Grid </a:t>
            </a:r>
          </a:p>
        </p:txBody>
      </p:sp>
    </p:spTree>
  </p:cSld>
  <p:clrMap bg1="lt1" tx1="dk1" bg2="lt2" tx2="dk2" accent1="accent1" accent2="accent2" accent3="accent3" accent4="accent4" accent5="accent5" accent6="accent6" hlink="hlink" folHlink="folHlink"/>
  <p:sldLayoutIdLst>
    <p:sldLayoutId id="2147483785" r:id="rId1"/>
    <p:sldLayoutId id="2147483800" r:id="rId2"/>
    <p:sldLayoutId id="2147483801" r:id="rId3"/>
    <p:sldLayoutId id="2147483803" r:id="rId4"/>
    <p:sldLayoutId id="2147483813" r:id="rId5"/>
    <p:sldLayoutId id="2147483804" r:id="rId6"/>
    <p:sldLayoutId id="2147483805" r:id="rId7"/>
    <p:sldLayoutId id="2147483806" r:id="rId8"/>
    <p:sldLayoutId id="2147483786" r:id="rId9"/>
    <p:sldLayoutId id="2147483808" r:id="rId10"/>
    <p:sldLayoutId id="2147483809" r:id="rId11"/>
    <p:sldLayoutId id="2147483814" r:id="rId12"/>
    <p:sldLayoutId id="2147483810" r:id="rId13"/>
    <p:sldLayoutId id="2147483811" r:id="rId14"/>
    <p:sldLayoutId id="2147483812" r:id="rId15"/>
    <p:sldLayoutId id="2147483790" r:id="rId16"/>
    <p:sldLayoutId id="2147483815" r:id="rId17"/>
    <p:sldLayoutId id="2147483816" r:id="rId18"/>
    <p:sldLayoutId id="2147483784" r:id="rId19"/>
    <p:sldLayoutId id="2147483839" r:id="rId20"/>
  </p:sldLayoutIdLst>
  <p:transition>
    <p:fade/>
  </p:transition>
  <p:hf sldNum="0" hdr="0" dt="0"/>
  <p:txStyles>
    <p:titleStyle>
      <a:lvl1pPr algn="l" rtl="0" eaLnBrk="1" fontAlgn="base" hangingPunct="1">
        <a:spcBef>
          <a:spcPct val="0"/>
        </a:spcBef>
        <a:spcAft>
          <a:spcPct val="0"/>
        </a:spcAft>
        <a:defRPr sz="2400" b="1">
          <a:solidFill>
            <a:schemeClr val="accent1"/>
          </a:solidFill>
          <a:latin typeface="+mj-lt"/>
          <a:ea typeface="+mj-ea"/>
          <a:cs typeface="+mj-cs"/>
        </a:defRPr>
      </a:lvl1pPr>
      <a:lvl2pPr algn="l" rtl="0" eaLnBrk="1" fontAlgn="base" hangingPunct="1">
        <a:spcBef>
          <a:spcPct val="0"/>
        </a:spcBef>
        <a:spcAft>
          <a:spcPct val="0"/>
        </a:spcAft>
        <a:defRPr sz="2100" b="1">
          <a:solidFill>
            <a:srgbClr val="0079C1"/>
          </a:solidFill>
          <a:latin typeface="Arial" charset="0"/>
          <a:ea typeface="ＭＳ Ｐゴシック" pitchFamily="48" charset="-128"/>
        </a:defRPr>
      </a:lvl2pPr>
      <a:lvl3pPr algn="l" rtl="0" eaLnBrk="1" fontAlgn="base" hangingPunct="1">
        <a:spcBef>
          <a:spcPct val="0"/>
        </a:spcBef>
        <a:spcAft>
          <a:spcPct val="0"/>
        </a:spcAft>
        <a:defRPr sz="2100" b="1">
          <a:solidFill>
            <a:srgbClr val="0079C1"/>
          </a:solidFill>
          <a:latin typeface="Arial" charset="0"/>
          <a:ea typeface="ＭＳ Ｐゴシック" pitchFamily="48" charset="-128"/>
        </a:defRPr>
      </a:lvl3pPr>
      <a:lvl4pPr algn="l" rtl="0" eaLnBrk="1" fontAlgn="base" hangingPunct="1">
        <a:spcBef>
          <a:spcPct val="0"/>
        </a:spcBef>
        <a:spcAft>
          <a:spcPct val="0"/>
        </a:spcAft>
        <a:defRPr sz="2100" b="1">
          <a:solidFill>
            <a:srgbClr val="0079C1"/>
          </a:solidFill>
          <a:latin typeface="Arial" charset="0"/>
          <a:ea typeface="ＭＳ Ｐゴシック" pitchFamily="48" charset="-128"/>
        </a:defRPr>
      </a:lvl4pPr>
      <a:lvl5pPr algn="l" rtl="0" eaLnBrk="1" fontAlgn="base" hangingPunct="1">
        <a:spcBef>
          <a:spcPct val="0"/>
        </a:spcBef>
        <a:spcAft>
          <a:spcPct val="0"/>
        </a:spcAft>
        <a:defRPr sz="2100" b="1">
          <a:solidFill>
            <a:srgbClr val="0079C1"/>
          </a:solidFill>
          <a:latin typeface="Arial" charset="0"/>
          <a:ea typeface="ＭＳ Ｐゴシック" pitchFamily="48" charset="-128"/>
        </a:defRPr>
      </a:lvl5pPr>
      <a:lvl6pPr marL="342866" algn="l" rtl="0" eaLnBrk="1" fontAlgn="base" hangingPunct="1">
        <a:spcBef>
          <a:spcPct val="0"/>
        </a:spcBef>
        <a:spcAft>
          <a:spcPct val="0"/>
        </a:spcAft>
        <a:defRPr sz="2100" b="1">
          <a:solidFill>
            <a:srgbClr val="0079C1"/>
          </a:solidFill>
          <a:latin typeface="Arial" charset="0"/>
          <a:ea typeface="ＭＳ Ｐゴシック" pitchFamily="48" charset="-128"/>
        </a:defRPr>
      </a:lvl6pPr>
      <a:lvl7pPr marL="685732" algn="l" rtl="0" eaLnBrk="1" fontAlgn="base" hangingPunct="1">
        <a:spcBef>
          <a:spcPct val="0"/>
        </a:spcBef>
        <a:spcAft>
          <a:spcPct val="0"/>
        </a:spcAft>
        <a:defRPr sz="2100" b="1">
          <a:solidFill>
            <a:srgbClr val="0079C1"/>
          </a:solidFill>
          <a:latin typeface="Arial" charset="0"/>
          <a:ea typeface="ＭＳ Ｐゴシック" pitchFamily="48" charset="-128"/>
        </a:defRPr>
      </a:lvl7pPr>
      <a:lvl8pPr marL="1028598" algn="l" rtl="0" eaLnBrk="1" fontAlgn="base" hangingPunct="1">
        <a:spcBef>
          <a:spcPct val="0"/>
        </a:spcBef>
        <a:spcAft>
          <a:spcPct val="0"/>
        </a:spcAft>
        <a:defRPr sz="2100" b="1">
          <a:solidFill>
            <a:srgbClr val="0079C1"/>
          </a:solidFill>
          <a:latin typeface="Arial" charset="0"/>
          <a:ea typeface="ＭＳ Ｐゴシック" pitchFamily="48" charset="-128"/>
        </a:defRPr>
      </a:lvl8pPr>
      <a:lvl9pPr marL="1371464" algn="l" rtl="0" eaLnBrk="1" fontAlgn="base" hangingPunct="1">
        <a:spcBef>
          <a:spcPct val="0"/>
        </a:spcBef>
        <a:spcAft>
          <a:spcPct val="0"/>
        </a:spcAft>
        <a:defRPr sz="2100" b="1">
          <a:solidFill>
            <a:srgbClr val="0079C1"/>
          </a:solidFill>
          <a:latin typeface="Arial" charset="0"/>
          <a:ea typeface="ＭＳ Ｐゴシック" pitchFamily="48" charset="-128"/>
        </a:defRPr>
      </a:lvl9pPr>
    </p:titleStyle>
    <p:body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p:bodyStyle>
    <p:otherStyle>
      <a:defPPr>
        <a:defRPr lang="en-GB"/>
      </a:defPPr>
      <a:lvl1pPr marL="0" indent="0" algn="l" rtl="0" eaLnBrk="1" fontAlgn="base" hangingPunct="1">
        <a:spcBef>
          <a:spcPct val="0"/>
        </a:spcBef>
        <a:spcAft>
          <a:spcPts val="600"/>
        </a:spcAft>
        <a:buClr>
          <a:schemeClr val="tx1"/>
        </a:buClr>
        <a:buFontTx/>
        <a:buNone/>
        <a:defRPr sz="1200" b="1">
          <a:solidFill>
            <a:schemeClr val="accent1"/>
          </a:solidFill>
          <a:latin typeface="+mn-lt"/>
          <a:ea typeface="+mn-ea"/>
          <a:cs typeface="+mn-cs"/>
        </a:defRPr>
      </a:lvl1pPr>
      <a:lvl2pPr marL="0" indent="0" algn="l" rtl="0" eaLnBrk="1" fontAlgn="base" hangingPunct="1">
        <a:spcBef>
          <a:spcPct val="0"/>
        </a:spcBef>
        <a:spcAft>
          <a:spcPts val="600"/>
        </a:spcAft>
        <a:buClr>
          <a:schemeClr val="tx1"/>
        </a:buClr>
        <a:buFontTx/>
        <a:buNone/>
        <a:defRPr sz="1200">
          <a:solidFill>
            <a:schemeClr val="tx1"/>
          </a:solidFill>
          <a:latin typeface="+mn-lt"/>
          <a:ea typeface="+mn-ea"/>
        </a:defRPr>
      </a:lvl2pPr>
      <a:lvl3pPr marL="18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3pPr>
      <a:lvl4pPr marL="36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4pPr>
      <a:lvl5pPr marL="540000" indent="-180000" algn="l" rtl="0" eaLnBrk="1" fontAlgn="base" hangingPunct="1">
        <a:spcBef>
          <a:spcPct val="0"/>
        </a:spcBef>
        <a:spcAft>
          <a:spcPts val="600"/>
        </a:spcAft>
        <a:buClr>
          <a:schemeClr val="accent1"/>
        </a:buClr>
        <a:buFont typeface="Arial" panose="020B0604020202020204" pitchFamily="34" charset="0"/>
        <a:buChar char="◦"/>
        <a:defRPr sz="1200">
          <a:solidFill>
            <a:schemeClr val="tx1"/>
          </a:solidFill>
          <a:latin typeface="+mn-lt"/>
          <a:ea typeface="+mn-ea"/>
        </a:defRPr>
      </a:lvl5pPr>
      <a:lvl6pPr marL="180000" indent="-180000" algn="l" rtl="0" eaLnBrk="1" fontAlgn="base" hangingPunct="1">
        <a:spcBef>
          <a:spcPct val="0"/>
        </a:spcBef>
        <a:spcAft>
          <a:spcPts val="600"/>
        </a:spcAft>
        <a:buClr>
          <a:schemeClr val="accent1"/>
        </a:buClr>
        <a:buFont typeface="+mj-lt"/>
        <a:buAutoNum type="arabicPeriod"/>
        <a:defRPr sz="1200">
          <a:solidFill>
            <a:schemeClr val="tx1"/>
          </a:solidFill>
          <a:latin typeface="+mn-lt"/>
          <a:ea typeface="+mn-ea"/>
        </a:defRPr>
      </a:lvl6pPr>
      <a:lvl7pPr marL="360000" indent="-180000" algn="l" rtl="0" eaLnBrk="1" fontAlgn="base" hangingPunct="1">
        <a:spcBef>
          <a:spcPct val="0"/>
        </a:spcBef>
        <a:spcAft>
          <a:spcPts val="600"/>
        </a:spcAft>
        <a:buClr>
          <a:schemeClr val="accent1"/>
        </a:buClr>
        <a:buFont typeface="+mj-lt"/>
        <a:buAutoNum type="alphaLcPeriod"/>
        <a:defRPr sz="1200">
          <a:solidFill>
            <a:schemeClr val="tx1"/>
          </a:solidFill>
          <a:latin typeface="+mn-lt"/>
          <a:ea typeface="+mn-ea"/>
        </a:defRPr>
      </a:lvl7pPr>
      <a:lvl8pPr marL="540000" indent="-180000" algn="l" rtl="0" eaLnBrk="1" fontAlgn="base" hangingPunct="1">
        <a:spcBef>
          <a:spcPct val="0"/>
        </a:spcBef>
        <a:spcAft>
          <a:spcPts val="600"/>
        </a:spcAft>
        <a:buClr>
          <a:schemeClr val="accent1"/>
        </a:buClr>
        <a:buFont typeface="+mj-lt"/>
        <a:buAutoNum type="romanLcPeriod"/>
        <a:defRPr sz="1200">
          <a:solidFill>
            <a:schemeClr val="tx1"/>
          </a:solidFill>
          <a:latin typeface="+mn-lt"/>
          <a:ea typeface="+mn-ea"/>
        </a:defRPr>
      </a:lvl8pPr>
      <a:lvl9pPr marL="0" indent="0" algn="l" rtl="0" eaLnBrk="1" fontAlgn="base" hangingPunct="1">
        <a:spcBef>
          <a:spcPct val="0"/>
        </a:spcBef>
        <a:spcAft>
          <a:spcPts val="600"/>
        </a:spcAft>
        <a:buClr>
          <a:schemeClr val="tx1"/>
        </a:buClr>
        <a:buFontTx/>
        <a:buNone/>
        <a:defRPr sz="1200">
          <a:solidFill>
            <a:schemeClr val="accent2"/>
          </a:solidFill>
          <a:latin typeface="+mn-lt"/>
          <a:ea typeface="+mn-ea"/>
        </a:defRPr>
      </a:lvl9pPr>
    </p:otherStyle>
  </p:txStyles>
  <p:extLst>
    <p:ext uri="{27BBF7A9-308A-43DC-89C8-2F10F3537804}">
      <p15:sldGuideLst xmlns:p15="http://schemas.microsoft.com/office/powerpoint/2012/main">
        <p15:guide id="2" pos="2767" userDrawn="1">
          <p15:clr>
            <a:srgbClr val="F26B43"/>
          </p15:clr>
        </p15:guide>
        <p15:guide id="4" pos="5556" userDrawn="1">
          <p15:clr>
            <a:srgbClr val="F26B43"/>
          </p15:clr>
        </p15:guide>
        <p15:guide id="6" orient="horz" pos="2845" userDrawn="1">
          <p15:clr>
            <a:srgbClr val="F26B43"/>
          </p15:clr>
        </p15:guide>
        <p15:guide id="8" pos="204" userDrawn="1">
          <p15:clr>
            <a:srgbClr val="F26B43"/>
          </p15:clr>
        </p15:guide>
        <p15:guide id="13" pos="2993" userDrawn="1">
          <p15:clr>
            <a:srgbClr val="F26B43"/>
          </p15:clr>
        </p15:guide>
        <p15:guide id="14" orient="horz" pos="350" userDrawn="1">
          <p15:clr>
            <a:srgbClr val="F26B43"/>
          </p15:clr>
        </p15:guide>
        <p15:guide id="15" orient="horz" pos="667" userDrawn="1">
          <p15:clr>
            <a:srgbClr val="F26B43"/>
          </p15:clr>
        </p15:guide>
        <p15:guide id="16" pos="2064" userDrawn="1">
          <p15:clr>
            <a:srgbClr val="F26B43"/>
          </p15:clr>
        </p15:guide>
        <p15:guide id="17" pos="3923" userDrawn="1">
          <p15:clr>
            <a:srgbClr val="F26B43"/>
          </p15:clr>
        </p15:guide>
        <p15:guide id="18" pos="3696" userDrawn="1">
          <p15:clr>
            <a:srgbClr val="F26B43"/>
          </p15:clr>
        </p15:guide>
        <p15:guide id="19" pos="183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39.svg"/><Relationship Id="rId3" Type="http://schemas.openxmlformats.org/officeDocument/2006/relationships/image" Target="../media/image12.svg"/><Relationship Id="rId7" Type="http://schemas.openxmlformats.org/officeDocument/2006/relationships/image" Target="../media/image16.png"/><Relationship Id="rId12" Type="http://schemas.openxmlformats.org/officeDocument/2006/relationships/image" Target="../media/image37.svg"/><Relationship Id="rId17" Type="http://schemas.openxmlformats.org/officeDocument/2006/relationships/image" Target="../media/image38.png"/><Relationship Id="rId2" Type="http://schemas.openxmlformats.org/officeDocument/2006/relationships/image" Target="../media/image11.png"/><Relationship Id="rId16"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6.png"/><Relationship Id="rId5" Type="http://schemas.openxmlformats.org/officeDocument/2006/relationships/image" Target="../media/image14.svg"/><Relationship Id="rId15" Type="http://schemas.openxmlformats.org/officeDocument/2006/relationships/image" Target="../media/image24.png"/><Relationship Id="rId10" Type="http://schemas.openxmlformats.org/officeDocument/2006/relationships/image" Target="../media/image35.svg"/><Relationship Id="rId4" Type="http://schemas.openxmlformats.org/officeDocument/2006/relationships/image" Target="../media/image13.png"/><Relationship Id="rId9" Type="http://schemas.openxmlformats.org/officeDocument/2006/relationships/image" Target="../media/image34.png"/><Relationship Id="rId1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2.sv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4.sv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4.png"/><Relationship Id="rId10" Type="http://schemas.openxmlformats.org/officeDocument/2006/relationships/image" Target="../media/image58.svg"/><Relationship Id="rId4" Type="http://schemas.openxmlformats.org/officeDocument/2006/relationships/image" Target="../media/image53.sv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61.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4.svg"/><Relationship Id="rId11" Type="http://schemas.openxmlformats.org/officeDocument/2006/relationships/image" Target="../media/image19.svg"/><Relationship Id="rId5" Type="http://schemas.openxmlformats.org/officeDocument/2006/relationships/image" Target="../media/image13.png"/><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svg"/><Relationship Id="rId9" Type="http://schemas.openxmlformats.org/officeDocument/2006/relationships/image" Target="../media/image17.sv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195" y="1058863"/>
            <a:ext cx="4648999" cy="868039"/>
          </a:xfrm>
        </p:spPr>
        <p:txBody>
          <a:bodyPr/>
          <a:lstStyle/>
          <a:p>
            <a:r>
              <a:rPr lang="en-GB" dirty="0"/>
              <a:t>Understanding our climate change risk</a:t>
            </a:r>
          </a:p>
        </p:txBody>
      </p:sp>
      <p:sp>
        <p:nvSpPr>
          <p:cNvPr id="4" name="Text Placeholder 3">
            <a:extLst>
              <a:ext uri="{FF2B5EF4-FFF2-40B4-BE49-F238E27FC236}">
                <a16:creationId xmlns:a16="http://schemas.microsoft.com/office/drawing/2014/main" id="{947E16B1-45D3-4F73-ABE1-ADDFC58B97C3}"/>
              </a:ext>
            </a:extLst>
          </p:cNvPr>
          <p:cNvSpPr>
            <a:spLocks noGrp="1"/>
          </p:cNvSpPr>
          <p:nvPr>
            <p:ph type="body" sz="quarter" idx="10"/>
          </p:nvPr>
        </p:nvSpPr>
        <p:spPr>
          <a:xfrm>
            <a:off x="330195" y="2600550"/>
            <a:ext cx="4033839" cy="276999"/>
          </a:xfrm>
        </p:spPr>
        <p:txBody>
          <a:bodyPr/>
          <a:lstStyle/>
          <a:p>
            <a:r>
              <a:rPr lang="en-GB" dirty="0"/>
              <a:t>March 2022</a:t>
            </a:r>
          </a:p>
        </p:txBody>
      </p:sp>
    </p:spTree>
    <p:extLst>
      <p:ext uri="{BB962C8B-B14F-4D97-AF65-F5344CB8AC3E}">
        <p14:creationId xmlns:p14="http://schemas.microsoft.com/office/powerpoint/2010/main" val="14659102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2">
            <a:extLst>
              <a:ext uri="{FF2B5EF4-FFF2-40B4-BE49-F238E27FC236}">
                <a16:creationId xmlns:a16="http://schemas.microsoft.com/office/drawing/2014/main" id="{3505510F-8ABD-4BA7-B67C-CC1769E9A879}"/>
              </a:ext>
            </a:extLst>
          </p:cNvPr>
          <p:cNvSpPr>
            <a:spLocks noGrp="1"/>
          </p:cNvSpPr>
          <p:nvPr>
            <p:ph type="body" sz="quarter" idx="17"/>
          </p:nvPr>
        </p:nvSpPr>
        <p:spPr>
          <a:xfrm>
            <a:off x="6227763" y="1062038"/>
            <a:ext cx="2592387" cy="3139321"/>
          </a:xfrm>
        </p:spPr>
        <p:txBody>
          <a:bodyPr/>
          <a:lstStyle/>
          <a:p>
            <a:pPr lvl="1"/>
            <a:r>
              <a:rPr lang="en-GB"/>
              <a:t>Uses climate baseline and projection data</a:t>
            </a:r>
          </a:p>
          <a:p>
            <a:pPr lvl="1"/>
            <a:r>
              <a:rPr lang="en-GB"/>
              <a:t>Regional data sources</a:t>
            </a:r>
          </a:p>
          <a:p>
            <a:pPr lvl="2"/>
            <a:r>
              <a:rPr lang="en-GB"/>
              <a:t>Higher spatial resolution than global</a:t>
            </a:r>
          </a:p>
          <a:p>
            <a:pPr lvl="2"/>
            <a:r>
              <a:rPr lang="en-GB"/>
              <a:t>Align with latest national climate assessments in UK and US. </a:t>
            </a:r>
          </a:p>
          <a:p>
            <a:pPr lvl="1"/>
            <a:r>
              <a:rPr lang="en-GB" sz="1200"/>
              <a:t>Different levels of skill in climate models to represent different variables (e.g. wind vs temperature)</a:t>
            </a:r>
          </a:p>
        </p:txBody>
      </p:sp>
      <p:sp>
        <p:nvSpPr>
          <p:cNvPr id="3" name="Title 2">
            <a:extLst>
              <a:ext uri="{FF2B5EF4-FFF2-40B4-BE49-F238E27FC236}">
                <a16:creationId xmlns:a16="http://schemas.microsoft.com/office/drawing/2014/main" id="{221BD415-7253-43F2-894C-3B1A7BBBB774}"/>
              </a:ext>
            </a:extLst>
          </p:cNvPr>
          <p:cNvSpPr>
            <a:spLocks noGrp="1"/>
          </p:cNvSpPr>
          <p:nvPr>
            <p:ph type="title"/>
          </p:nvPr>
        </p:nvSpPr>
        <p:spPr>
          <a:xfrm>
            <a:off x="322263" y="268288"/>
            <a:ext cx="8497887" cy="430212"/>
          </a:xfrm>
        </p:spPr>
        <p:txBody>
          <a:bodyPr/>
          <a:lstStyle/>
          <a:p>
            <a:r>
              <a:rPr lang="en-GB"/>
              <a:t>Climate hazard assessment</a:t>
            </a:r>
          </a:p>
        </p:txBody>
      </p:sp>
      <p:sp>
        <p:nvSpPr>
          <p:cNvPr id="8" name="Rectangle 7">
            <a:extLst>
              <a:ext uri="{FF2B5EF4-FFF2-40B4-BE49-F238E27FC236}">
                <a16:creationId xmlns:a16="http://schemas.microsoft.com/office/drawing/2014/main" id="{C0EEA250-1593-49AC-84DD-1053EE62B7C6}"/>
              </a:ext>
            </a:extLst>
          </p:cNvPr>
          <p:cNvSpPr/>
          <p:nvPr/>
        </p:nvSpPr>
        <p:spPr>
          <a:xfrm>
            <a:off x="3917719" y="1237939"/>
            <a:ext cx="2066531" cy="2986190"/>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709487" fontAlgn="auto">
              <a:spcBef>
                <a:spcPts val="0"/>
              </a:spcBef>
              <a:spcAft>
                <a:spcPts val="0"/>
              </a:spcAft>
              <a:buClrTx/>
            </a:pPr>
            <a:r>
              <a:rPr lang="en-GB" sz="1600" b="0" kern="1200">
                <a:solidFill>
                  <a:srgbClr val="FFFFFF"/>
                </a:solidFill>
                <a:latin typeface="Arial"/>
                <a:ea typeface="ＭＳ Ｐゴシック"/>
                <a:cs typeface="Times New Roman" panose="02020603050405020304" pitchFamily="18" charset="0"/>
              </a:rPr>
              <a:t>Climate hazard level</a:t>
            </a:r>
          </a:p>
        </p:txBody>
      </p:sp>
      <p:sp>
        <p:nvSpPr>
          <p:cNvPr id="9" name="Rectangle 8">
            <a:extLst>
              <a:ext uri="{FF2B5EF4-FFF2-40B4-BE49-F238E27FC236}">
                <a16:creationId xmlns:a16="http://schemas.microsoft.com/office/drawing/2014/main" id="{775C01FA-409C-4281-AF11-BA3E3DDFCE0F}"/>
              </a:ext>
            </a:extLst>
          </p:cNvPr>
          <p:cNvSpPr/>
          <p:nvPr/>
        </p:nvSpPr>
        <p:spPr>
          <a:xfrm>
            <a:off x="1840710" y="1237939"/>
            <a:ext cx="1881917" cy="2986190"/>
          </a:xfrm>
          <a:prstGeom prst="rect">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709487" fontAlgn="auto">
              <a:spcBef>
                <a:spcPts val="0"/>
              </a:spcBef>
              <a:spcAft>
                <a:spcPts val="0"/>
              </a:spcAft>
              <a:buClrTx/>
            </a:pPr>
            <a:r>
              <a:rPr lang="en-GB" sz="1600" b="0" kern="1200">
                <a:solidFill>
                  <a:schemeClr val="tx1"/>
                </a:solidFill>
                <a:latin typeface="Arial"/>
                <a:ea typeface="ＭＳ Ｐゴシック"/>
                <a:cs typeface="Times New Roman" panose="02020603050405020304" pitchFamily="18" charset="0"/>
              </a:rPr>
              <a:t>Climate indicator</a:t>
            </a:r>
          </a:p>
          <a:p>
            <a:pPr defTabSz="709487" fontAlgn="auto">
              <a:spcBef>
                <a:spcPts val="0"/>
              </a:spcBef>
              <a:spcAft>
                <a:spcPts val="0"/>
              </a:spcAft>
              <a:buClrTx/>
            </a:pPr>
            <a:r>
              <a:rPr lang="en-GB" sz="1050" b="0" kern="1200">
                <a:solidFill>
                  <a:schemeClr val="tx1"/>
                </a:solidFill>
                <a:latin typeface="Arial"/>
                <a:ea typeface="ＭＳ Ｐゴシック"/>
                <a:cs typeface="Times New Roman" panose="02020603050405020304" pitchFamily="18" charset="0"/>
              </a:rPr>
              <a:t>+ confidence and uncertainty</a:t>
            </a:r>
          </a:p>
        </p:txBody>
      </p:sp>
      <p:sp>
        <p:nvSpPr>
          <p:cNvPr id="10" name="Rectangle 9">
            <a:extLst>
              <a:ext uri="{FF2B5EF4-FFF2-40B4-BE49-F238E27FC236}">
                <a16:creationId xmlns:a16="http://schemas.microsoft.com/office/drawing/2014/main" id="{D63D399A-7378-4F73-8946-6D318F7BE9DE}"/>
              </a:ext>
            </a:extLst>
          </p:cNvPr>
          <p:cNvSpPr/>
          <p:nvPr/>
        </p:nvSpPr>
        <p:spPr>
          <a:xfrm>
            <a:off x="503364" y="1237939"/>
            <a:ext cx="1142478" cy="298619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709487" fontAlgn="auto">
              <a:spcBef>
                <a:spcPts val="0"/>
              </a:spcBef>
              <a:spcAft>
                <a:spcPts val="0"/>
              </a:spcAft>
              <a:buClrTx/>
            </a:pPr>
            <a:r>
              <a:rPr lang="en-GB" sz="1600" b="0" kern="1200">
                <a:solidFill>
                  <a:srgbClr val="55555A"/>
                </a:solidFill>
                <a:latin typeface="Arial"/>
                <a:ea typeface="ＭＳ Ｐゴシック"/>
                <a:cs typeface="Times New Roman" panose="02020603050405020304" pitchFamily="18" charset="0"/>
              </a:rPr>
              <a:t>Climate data</a:t>
            </a:r>
          </a:p>
        </p:txBody>
      </p:sp>
      <p:sp>
        <p:nvSpPr>
          <p:cNvPr id="14" name="TextBox 13">
            <a:extLst>
              <a:ext uri="{FF2B5EF4-FFF2-40B4-BE49-F238E27FC236}">
                <a16:creationId xmlns:a16="http://schemas.microsoft.com/office/drawing/2014/main" id="{65799651-7035-4313-9719-52227930C586}"/>
              </a:ext>
            </a:extLst>
          </p:cNvPr>
          <p:cNvSpPr txBox="1"/>
          <p:nvPr/>
        </p:nvSpPr>
        <p:spPr>
          <a:xfrm>
            <a:off x="641247" y="2085651"/>
            <a:ext cx="756000" cy="756000"/>
          </a:xfrm>
          <a:prstGeom prst="foldedCorner">
            <a:avLst/>
          </a:prstGeom>
          <a:solidFill>
            <a:schemeClr val="bg1"/>
          </a:solidFill>
        </p:spPr>
        <p:txBody>
          <a:bodyPr wrap="square" rtlCol="0">
            <a:spAutoFit/>
          </a:bodyPr>
          <a:lstStyle/>
          <a:p>
            <a:pPr algn="ctr" defTabSz="709487" fontAlgn="auto">
              <a:spcBef>
                <a:spcPts val="0"/>
              </a:spcBef>
              <a:spcAft>
                <a:spcPts val="0"/>
              </a:spcAft>
              <a:buClrTx/>
            </a:pPr>
            <a:r>
              <a:rPr lang="en-GB" sz="1000" kern="1200">
                <a:solidFill>
                  <a:srgbClr val="55555A"/>
                </a:solidFill>
                <a:latin typeface="Arial"/>
                <a:ea typeface="ＭＳ Ｐゴシック"/>
                <a:cs typeface="Times New Roman" panose="02020603050405020304" pitchFamily="18" charset="0"/>
              </a:rPr>
              <a:t>Baseline climate data</a:t>
            </a:r>
          </a:p>
          <a:p>
            <a:pPr defTabSz="709487" fontAlgn="auto">
              <a:spcBef>
                <a:spcPts val="0"/>
              </a:spcBef>
              <a:spcAft>
                <a:spcPts val="0"/>
              </a:spcAft>
              <a:buClrTx/>
            </a:pPr>
            <a:endParaRPr lang="en-GB" sz="1000" kern="1200">
              <a:solidFill>
                <a:srgbClr val="55555A"/>
              </a:solidFill>
              <a:latin typeface="Times New Roman" panose="02020603050405020304" pitchFamily="18" charset="0"/>
              <a:ea typeface="ＭＳ Ｐゴシック"/>
              <a:cs typeface="Times New Roman" panose="02020603050405020304" pitchFamily="18" charset="0"/>
            </a:endParaRPr>
          </a:p>
        </p:txBody>
      </p:sp>
      <p:sp>
        <p:nvSpPr>
          <p:cNvPr id="15" name="TextBox 14">
            <a:extLst>
              <a:ext uri="{FF2B5EF4-FFF2-40B4-BE49-F238E27FC236}">
                <a16:creationId xmlns:a16="http://schemas.microsoft.com/office/drawing/2014/main" id="{9A50991F-4CCF-40AD-AD22-C647A5403A7D}"/>
              </a:ext>
            </a:extLst>
          </p:cNvPr>
          <p:cNvSpPr txBox="1"/>
          <p:nvPr/>
        </p:nvSpPr>
        <p:spPr>
          <a:xfrm>
            <a:off x="641247" y="3089351"/>
            <a:ext cx="756000" cy="756000"/>
          </a:xfrm>
          <a:prstGeom prst="foldedCorner">
            <a:avLst/>
          </a:prstGeom>
          <a:solidFill>
            <a:schemeClr val="bg1"/>
          </a:solidFill>
        </p:spPr>
        <p:txBody>
          <a:bodyPr wrap="square" rtlCol="0">
            <a:spAutoFit/>
          </a:bodyPr>
          <a:lstStyle/>
          <a:p>
            <a:pPr algn="ctr" defTabSz="709487" fontAlgn="auto">
              <a:spcBef>
                <a:spcPts val="0"/>
              </a:spcBef>
              <a:spcAft>
                <a:spcPts val="0"/>
              </a:spcAft>
              <a:buClrTx/>
            </a:pPr>
            <a:r>
              <a:rPr lang="en-GB" sz="1000" kern="1200">
                <a:solidFill>
                  <a:srgbClr val="55555A"/>
                </a:solidFill>
                <a:latin typeface="Arial"/>
                <a:ea typeface="ＭＳ Ｐゴシック"/>
                <a:cs typeface="Times New Roman" panose="02020603050405020304" pitchFamily="18" charset="0"/>
              </a:rPr>
              <a:t>Future climate data </a:t>
            </a:r>
          </a:p>
          <a:p>
            <a:pPr algn="ctr" defTabSz="709487" fontAlgn="auto">
              <a:spcBef>
                <a:spcPts val="0"/>
              </a:spcBef>
              <a:spcAft>
                <a:spcPts val="0"/>
              </a:spcAft>
              <a:buClrTx/>
            </a:pPr>
            <a:r>
              <a:rPr lang="en-GB" sz="1000" b="0" kern="1200">
                <a:solidFill>
                  <a:srgbClr val="55555A"/>
                </a:solidFill>
                <a:latin typeface="Arial"/>
                <a:ea typeface="ＭＳ Ｐゴシック"/>
                <a:cs typeface="Times New Roman" panose="02020603050405020304" pitchFamily="18" charset="0"/>
              </a:rPr>
              <a:t>(anomaly)</a:t>
            </a:r>
          </a:p>
        </p:txBody>
      </p:sp>
      <p:pic>
        <p:nvPicPr>
          <p:cNvPr id="16" name="Picture 15">
            <a:extLst>
              <a:ext uri="{FF2B5EF4-FFF2-40B4-BE49-F238E27FC236}">
                <a16:creationId xmlns:a16="http://schemas.microsoft.com/office/drawing/2014/main" id="{FCB38C55-9EC5-47C6-9B09-3B6F6EFF5E09}"/>
              </a:ext>
            </a:extLst>
          </p:cNvPr>
          <p:cNvPicPr>
            <a:picLocks noChangeAspect="1"/>
          </p:cNvPicPr>
          <p:nvPr/>
        </p:nvPicPr>
        <p:blipFill rotWithShape="1">
          <a:blip r:embed="rId3"/>
          <a:srcRect l="5854" t="6707" r="7269" b="47343"/>
          <a:stretch/>
        </p:blipFill>
        <p:spPr>
          <a:xfrm>
            <a:off x="4026709" y="2120174"/>
            <a:ext cx="721726" cy="756000"/>
          </a:xfrm>
          <a:prstGeom prst="rect">
            <a:avLst/>
          </a:prstGeom>
        </p:spPr>
      </p:pic>
      <p:pic>
        <p:nvPicPr>
          <p:cNvPr id="18" name="Picture 17">
            <a:extLst>
              <a:ext uri="{FF2B5EF4-FFF2-40B4-BE49-F238E27FC236}">
                <a16:creationId xmlns:a16="http://schemas.microsoft.com/office/drawing/2014/main" id="{88DFEBB0-E9DC-482D-AA46-575EF616B5B6}"/>
              </a:ext>
            </a:extLst>
          </p:cNvPr>
          <p:cNvPicPr>
            <a:picLocks noChangeAspect="1"/>
          </p:cNvPicPr>
          <p:nvPr/>
        </p:nvPicPr>
        <p:blipFill rotWithShape="1">
          <a:blip r:embed="rId3"/>
          <a:srcRect l="5750" t="52655" r="8874" b="1395"/>
          <a:stretch/>
        </p:blipFill>
        <p:spPr>
          <a:xfrm>
            <a:off x="4032946" y="3133667"/>
            <a:ext cx="709251" cy="756000"/>
          </a:xfrm>
          <a:prstGeom prst="rect">
            <a:avLst/>
          </a:prstGeom>
        </p:spPr>
      </p:pic>
      <p:pic>
        <p:nvPicPr>
          <p:cNvPr id="19" name="Picture 18">
            <a:extLst>
              <a:ext uri="{FF2B5EF4-FFF2-40B4-BE49-F238E27FC236}">
                <a16:creationId xmlns:a16="http://schemas.microsoft.com/office/drawing/2014/main" id="{0D71A6C5-51B5-4615-91A9-3BCF4F05FBC5}"/>
              </a:ext>
            </a:extLst>
          </p:cNvPr>
          <p:cNvPicPr>
            <a:picLocks noChangeAspect="1"/>
          </p:cNvPicPr>
          <p:nvPr/>
        </p:nvPicPr>
        <p:blipFill rotWithShape="1">
          <a:blip r:embed="rId4"/>
          <a:srcRect l="5539" t="52433" r="7727" b="716"/>
          <a:stretch/>
        </p:blipFill>
        <p:spPr>
          <a:xfrm>
            <a:off x="1903868" y="3115927"/>
            <a:ext cx="736043" cy="773740"/>
          </a:xfrm>
          <a:prstGeom prst="rect">
            <a:avLst/>
          </a:prstGeom>
        </p:spPr>
      </p:pic>
      <p:sp>
        <p:nvSpPr>
          <p:cNvPr id="20" name="TextBox 19">
            <a:extLst>
              <a:ext uri="{FF2B5EF4-FFF2-40B4-BE49-F238E27FC236}">
                <a16:creationId xmlns:a16="http://schemas.microsoft.com/office/drawing/2014/main" id="{E3764630-281F-4034-9A5A-6B0829AE6385}"/>
              </a:ext>
            </a:extLst>
          </p:cNvPr>
          <p:cNvSpPr txBox="1"/>
          <p:nvPr/>
        </p:nvSpPr>
        <p:spPr>
          <a:xfrm>
            <a:off x="2662819" y="1997251"/>
            <a:ext cx="1091698" cy="1046440"/>
          </a:xfrm>
          <a:prstGeom prst="rect">
            <a:avLst/>
          </a:prstGeom>
          <a:noFill/>
        </p:spPr>
        <p:txBody>
          <a:bodyPr wrap="square" rtlCol="0">
            <a:spAutoFit/>
          </a:bodyPr>
          <a:lstStyle/>
          <a:p>
            <a:pPr defTabSz="709487" fontAlgn="auto">
              <a:spcBef>
                <a:spcPts val="0"/>
              </a:spcBef>
              <a:spcAft>
                <a:spcPts val="0"/>
              </a:spcAft>
              <a:buClrTx/>
            </a:pPr>
            <a:r>
              <a:rPr lang="en-GB" sz="1000" b="0" kern="1200">
                <a:solidFill>
                  <a:srgbClr val="55555A"/>
                </a:solidFill>
                <a:latin typeface="Arial"/>
                <a:ea typeface="ＭＳ Ｐゴシック"/>
                <a:cs typeface="Times New Roman" panose="02020603050405020304" pitchFamily="18" charset="0"/>
              </a:rPr>
              <a:t>Climate indicator values for baseline</a:t>
            </a:r>
            <a:br>
              <a:rPr lang="en-GB" sz="1000" b="0" kern="1200">
                <a:solidFill>
                  <a:srgbClr val="55555A"/>
                </a:solidFill>
                <a:latin typeface="Arial"/>
                <a:ea typeface="ＭＳ Ｐゴシック"/>
                <a:cs typeface="Times New Roman" panose="02020603050405020304" pitchFamily="18" charset="0"/>
              </a:rPr>
            </a:br>
            <a:r>
              <a:rPr lang="en-GB" sz="800" b="0" kern="1200">
                <a:solidFill>
                  <a:srgbClr val="55555A"/>
                </a:solidFill>
                <a:latin typeface="Arial"/>
                <a:ea typeface="ＭＳ Ｐゴシック"/>
                <a:cs typeface="Times New Roman" panose="02020603050405020304" pitchFamily="18" charset="0"/>
              </a:rPr>
              <a:t>(e.g. number of days per year when threshold exceeded) </a:t>
            </a:r>
            <a:endParaRPr lang="en-GB" sz="900" b="0" kern="1200">
              <a:solidFill>
                <a:srgbClr val="55555A"/>
              </a:solidFill>
              <a:latin typeface="Arial"/>
              <a:ea typeface="ＭＳ Ｐゴシック"/>
              <a:cs typeface="Times New Roman" panose="02020603050405020304" pitchFamily="18" charset="0"/>
            </a:endParaRPr>
          </a:p>
        </p:txBody>
      </p:sp>
      <p:sp>
        <p:nvSpPr>
          <p:cNvPr id="21" name="TextBox 20">
            <a:extLst>
              <a:ext uri="{FF2B5EF4-FFF2-40B4-BE49-F238E27FC236}">
                <a16:creationId xmlns:a16="http://schemas.microsoft.com/office/drawing/2014/main" id="{C15476EA-C3DA-4A4A-B9DA-361838BEAA0F}"/>
              </a:ext>
            </a:extLst>
          </p:cNvPr>
          <p:cNvSpPr txBox="1"/>
          <p:nvPr/>
        </p:nvSpPr>
        <p:spPr>
          <a:xfrm>
            <a:off x="2662819" y="3075997"/>
            <a:ext cx="1091698" cy="861774"/>
          </a:xfrm>
          <a:prstGeom prst="rect">
            <a:avLst/>
          </a:prstGeom>
          <a:noFill/>
        </p:spPr>
        <p:txBody>
          <a:bodyPr wrap="square" rtlCol="0">
            <a:spAutoFit/>
          </a:bodyPr>
          <a:lstStyle/>
          <a:p>
            <a:pPr defTabSz="709487" fontAlgn="auto">
              <a:spcBef>
                <a:spcPts val="0"/>
              </a:spcBef>
              <a:spcAft>
                <a:spcPts val="0"/>
              </a:spcAft>
              <a:buClrTx/>
            </a:pPr>
            <a:r>
              <a:rPr lang="en-GB" sz="1000" b="0" kern="1200">
                <a:solidFill>
                  <a:srgbClr val="55555A"/>
                </a:solidFill>
                <a:latin typeface="Arial"/>
                <a:ea typeface="ＭＳ Ｐゴシック"/>
                <a:cs typeface="Times New Roman" panose="02020603050405020304" pitchFamily="18" charset="0"/>
              </a:rPr>
              <a:t>Climate indicator values for future time periods and scenarios</a:t>
            </a:r>
          </a:p>
        </p:txBody>
      </p:sp>
      <p:sp>
        <p:nvSpPr>
          <p:cNvPr id="27" name="TextBox 26">
            <a:extLst>
              <a:ext uri="{FF2B5EF4-FFF2-40B4-BE49-F238E27FC236}">
                <a16:creationId xmlns:a16="http://schemas.microsoft.com/office/drawing/2014/main" id="{2F97E1AF-8587-49CA-8D41-4394F666772E}"/>
              </a:ext>
            </a:extLst>
          </p:cNvPr>
          <p:cNvSpPr txBox="1"/>
          <p:nvPr/>
        </p:nvSpPr>
        <p:spPr>
          <a:xfrm>
            <a:off x="4783361" y="2088838"/>
            <a:ext cx="1227539" cy="523220"/>
          </a:xfrm>
          <a:prstGeom prst="rect">
            <a:avLst/>
          </a:prstGeom>
          <a:noFill/>
        </p:spPr>
        <p:txBody>
          <a:bodyPr wrap="square" rtlCol="0">
            <a:spAutoFit/>
          </a:bodyPr>
          <a:lstStyle/>
          <a:p>
            <a:pPr defTabSz="709487" fontAlgn="auto">
              <a:spcBef>
                <a:spcPts val="0"/>
              </a:spcBef>
              <a:spcAft>
                <a:spcPts val="0"/>
              </a:spcAft>
              <a:buClrTx/>
            </a:pPr>
            <a:r>
              <a:rPr lang="en-GB" sz="1000" b="0" kern="1200">
                <a:solidFill>
                  <a:srgbClr val="FFFFFF"/>
                </a:solidFill>
                <a:latin typeface="Arial"/>
                <a:ea typeface="ＭＳ Ｐゴシック"/>
                <a:cs typeface="Times New Roman" panose="02020603050405020304" pitchFamily="18" charset="0"/>
              </a:rPr>
              <a:t>Climate hazard levels for baseline</a:t>
            </a:r>
            <a:br>
              <a:rPr lang="en-GB" sz="1000" b="0" kern="1200">
                <a:solidFill>
                  <a:srgbClr val="FFFFFF"/>
                </a:solidFill>
                <a:latin typeface="Arial"/>
                <a:ea typeface="ＭＳ Ｐゴシック"/>
                <a:cs typeface="Times New Roman" panose="02020603050405020304" pitchFamily="18" charset="0"/>
              </a:rPr>
            </a:br>
            <a:r>
              <a:rPr lang="en-GB" sz="800" b="0" kern="1200">
                <a:solidFill>
                  <a:srgbClr val="FFFFFF"/>
                </a:solidFill>
                <a:latin typeface="Arial"/>
                <a:ea typeface="ＭＳ Ｐゴシック"/>
                <a:cs typeface="Times New Roman" panose="02020603050405020304" pitchFamily="18" charset="0"/>
              </a:rPr>
              <a:t>(very low to very high)</a:t>
            </a:r>
            <a:endParaRPr lang="en-GB" sz="1000" b="0" kern="1200">
              <a:solidFill>
                <a:srgbClr val="FFFFFF"/>
              </a:solidFill>
              <a:latin typeface="Arial"/>
              <a:ea typeface="ＭＳ Ｐゴシック"/>
              <a:cs typeface="Times New Roman" panose="02020603050405020304" pitchFamily="18" charset="0"/>
            </a:endParaRPr>
          </a:p>
        </p:txBody>
      </p:sp>
      <p:sp>
        <p:nvSpPr>
          <p:cNvPr id="28" name="TextBox 27">
            <a:extLst>
              <a:ext uri="{FF2B5EF4-FFF2-40B4-BE49-F238E27FC236}">
                <a16:creationId xmlns:a16="http://schemas.microsoft.com/office/drawing/2014/main" id="{A9436950-920A-4DCA-AF2D-5D2101B0ABA6}"/>
              </a:ext>
            </a:extLst>
          </p:cNvPr>
          <p:cNvSpPr txBox="1"/>
          <p:nvPr/>
        </p:nvSpPr>
        <p:spPr>
          <a:xfrm>
            <a:off x="4789742" y="3125870"/>
            <a:ext cx="1179994" cy="677108"/>
          </a:xfrm>
          <a:prstGeom prst="rect">
            <a:avLst/>
          </a:prstGeom>
          <a:noFill/>
        </p:spPr>
        <p:txBody>
          <a:bodyPr wrap="square" rtlCol="0">
            <a:spAutoFit/>
          </a:bodyPr>
          <a:lstStyle/>
          <a:p>
            <a:pPr defTabSz="709487" fontAlgn="auto">
              <a:spcBef>
                <a:spcPts val="0"/>
              </a:spcBef>
              <a:spcAft>
                <a:spcPts val="0"/>
              </a:spcAft>
              <a:buClrTx/>
            </a:pPr>
            <a:r>
              <a:rPr lang="en-GB" sz="1000" b="0" kern="1200">
                <a:solidFill>
                  <a:srgbClr val="FFFFFF"/>
                </a:solidFill>
                <a:latin typeface="Arial"/>
                <a:ea typeface="ＭＳ Ｐゴシック"/>
                <a:cs typeface="Times New Roman" panose="02020603050405020304" pitchFamily="18" charset="0"/>
              </a:rPr>
              <a:t>Climate hazard levels for future time periods </a:t>
            </a:r>
            <a:br>
              <a:rPr lang="en-GB" sz="1000" b="0" kern="1200">
                <a:solidFill>
                  <a:srgbClr val="FFFFFF"/>
                </a:solidFill>
                <a:latin typeface="Arial"/>
                <a:ea typeface="ＭＳ Ｐゴシック"/>
                <a:cs typeface="Times New Roman" panose="02020603050405020304" pitchFamily="18" charset="0"/>
              </a:rPr>
            </a:br>
            <a:r>
              <a:rPr lang="en-GB" sz="800" b="0" kern="1200">
                <a:solidFill>
                  <a:srgbClr val="FFFFFF"/>
                </a:solidFill>
                <a:latin typeface="Arial"/>
                <a:ea typeface="ＭＳ Ｐゴシック"/>
                <a:cs typeface="Times New Roman" panose="02020603050405020304" pitchFamily="18" charset="0"/>
              </a:rPr>
              <a:t>(very low to very high)</a:t>
            </a:r>
            <a:endParaRPr lang="en-GB" sz="1000" b="0" kern="1200">
              <a:solidFill>
                <a:srgbClr val="FFFFFF"/>
              </a:solidFill>
              <a:latin typeface="Arial"/>
              <a:ea typeface="ＭＳ Ｐゴシック"/>
              <a:cs typeface="Times New Roman" panose="02020603050405020304" pitchFamily="18" charset="0"/>
            </a:endParaRPr>
          </a:p>
        </p:txBody>
      </p:sp>
      <p:sp>
        <p:nvSpPr>
          <p:cNvPr id="44" name="Arrow: Right 43">
            <a:extLst>
              <a:ext uri="{FF2B5EF4-FFF2-40B4-BE49-F238E27FC236}">
                <a16:creationId xmlns:a16="http://schemas.microsoft.com/office/drawing/2014/main" id="{764AE61C-E20A-4762-B6C9-6D36363B2F82}"/>
              </a:ext>
            </a:extLst>
          </p:cNvPr>
          <p:cNvSpPr/>
          <p:nvPr/>
        </p:nvSpPr>
        <p:spPr>
          <a:xfrm>
            <a:off x="3632394" y="2336246"/>
            <a:ext cx="262001" cy="28000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a:extLst>
              <a:ext uri="{FF2B5EF4-FFF2-40B4-BE49-F238E27FC236}">
                <a16:creationId xmlns:a16="http://schemas.microsoft.com/office/drawing/2014/main" id="{B3053D88-3D90-446C-BC96-A46F66991DCF}"/>
              </a:ext>
            </a:extLst>
          </p:cNvPr>
          <p:cNvPicPr>
            <a:picLocks noChangeAspect="1"/>
          </p:cNvPicPr>
          <p:nvPr/>
        </p:nvPicPr>
        <p:blipFill>
          <a:blip r:embed="rId5"/>
          <a:stretch>
            <a:fillRect/>
          </a:stretch>
        </p:blipFill>
        <p:spPr>
          <a:xfrm>
            <a:off x="1911125" y="2093742"/>
            <a:ext cx="719167" cy="765010"/>
          </a:xfrm>
          <a:prstGeom prst="rect">
            <a:avLst/>
          </a:prstGeom>
          <a:ln>
            <a:solidFill>
              <a:schemeClr val="bg1"/>
            </a:solidFill>
          </a:ln>
        </p:spPr>
      </p:pic>
      <p:sp>
        <p:nvSpPr>
          <p:cNvPr id="67" name="Arrow: Right 66">
            <a:extLst>
              <a:ext uri="{FF2B5EF4-FFF2-40B4-BE49-F238E27FC236}">
                <a16:creationId xmlns:a16="http://schemas.microsoft.com/office/drawing/2014/main" id="{87682CC8-E647-4EAD-822E-95B49B5A6027}"/>
              </a:ext>
            </a:extLst>
          </p:cNvPr>
          <p:cNvSpPr/>
          <p:nvPr/>
        </p:nvSpPr>
        <p:spPr>
          <a:xfrm>
            <a:off x="3632394" y="3371666"/>
            <a:ext cx="262001" cy="28000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Arrow: Right 67">
            <a:extLst>
              <a:ext uri="{FF2B5EF4-FFF2-40B4-BE49-F238E27FC236}">
                <a16:creationId xmlns:a16="http://schemas.microsoft.com/office/drawing/2014/main" id="{D83066E2-DB1C-48AB-9EA1-6D7AA0FCF323}"/>
              </a:ext>
            </a:extLst>
          </p:cNvPr>
          <p:cNvSpPr/>
          <p:nvPr/>
        </p:nvSpPr>
        <p:spPr>
          <a:xfrm>
            <a:off x="1535130" y="2336246"/>
            <a:ext cx="262001" cy="28000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Arrow: Right 68">
            <a:extLst>
              <a:ext uri="{FF2B5EF4-FFF2-40B4-BE49-F238E27FC236}">
                <a16:creationId xmlns:a16="http://schemas.microsoft.com/office/drawing/2014/main" id="{2F0F95D8-AF28-4A53-84B4-9F8383299712}"/>
              </a:ext>
            </a:extLst>
          </p:cNvPr>
          <p:cNvSpPr/>
          <p:nvPr/>
        </p:nvSpPr>
        <p:spPr>
          <a:xfrm>
            <a:off x="1535130" y="3371666"/>
            <a:ext cx="262001" cy="28000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Arrow Connector 70">
            <a:extLst>
              <a:ext uri="{FF2B5EF4-FFF2-40B4-BE49-F238E27FC236}">
                <a16:creationId xmlns:a16="http://schemas.microsoft.com/office/drawing/2014/main" id="{0C979463-6777-4DBC-A341-BCB894B5BEA9}"/>
              </a:ext>
            </a:extLst>
          </p:cNvPr>
          <p:cNvCxnSpPr/>
          <p:nvPr/>
        </p:nvCxnSpPr>
        <p:spPr bwMode="auto">
          <a:xfrm>
            <a:off x="1567428" y="2571750"/>
            <a:ext cx="0" cy="868136"/>
          </a:xfrm>
          <a:prstGeom prst="straightConnector1">
            <a:avLst/>
          </a:prstGeom>
          <a:solidFill>
            <a:schemeClr val="accent1"/>
          </a:solidFill>
          <a:ln w="28575" cap="flat" cmpd="sng" algn="ctr">
            <a:solidFill>
              <a:schemeClr val="accent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73813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89C3DCA-D123-4D87-BC23-BB1238D3BAC9}"/>
              </a:ext>
            </a:extLst>
          </p:cNvPr>
          <p:cNvSpPr>
            <a:spLocks noGrp="1"/>
          </p:cNvSpPr>
          <p:nvPr>
            <p:ph type="body" sz="quarter" idx="16"/>
          </p:nvPr>
        </p:nvSpPr>
        <p:spPr>
          <a:xfrm>
            <a:off x="323999" y="1062500"/>
            <a:ext cx="2592000" cy="3323987"/>
          </a:xfrm>
        </p:spPr>
        <p:txBody>
          <a:bodyPr/>
          <a:lstStyle/>
          <a:p>
            <a:r>
              <a:rPr lang="en-GB"/>
              <a:t>Time periods</a:t>
            </a:r>
          </a:p>
          <a:p>
            <a:pPr lvl="1"/>
            <a:r>
              <a:rPr lang="en-GB" u="sng"/>
              <a:t>Baseline:</a:t>
            </a:r>
          </a:p>
          <a:p>
            <a:pPr lvl="1"/>
            <a:r>
              <a:rPr lang="en-GB" sz="1600" b="0" kern="1200">
                <a:solidFill>
                  <a:srgbClr val="55555A"/>
                </a:solidFill>
                <a:latin typeface="Arial"/>
                <a:ea typeface="ＭＳ Ｐゴシック"/>
              </a:rPr>
              <a:t>1976-2005 for US</a:t>
            </a:r>
          </a:p>
          <a:p>
            <a:pPr lvl="1"/>
            <a:r>
              <a:rPr lang="en-GB" sz="1600" b="0" kern="1200">
                <a:solidFill>
                  <a:srgbClr val="55555A"/>
                </a:solidFill>
                <a:latin typeface="Arial"/>
                <a:ea typeface="ＭＳ Ｐゴシック"/>
              </a:rPr>
              <a:t>1981-2010 for UK</a:t>
            </a:r>
          </a:p>
          <a:p>
            <a:pPr lvl="1"/>
            <a:r>
              <a:rPr lang="en-GB" sz="1200" kern="1200">
                <a:solidFill>
                  <a:srgbClr val="55555A"/>
                </a:solidFill>
                <a:latin typeface="Arial"/>
                <a:ea typeface="ＭＳ Ｐゴシック"/>
              </a:rPr>
              <a:t>(</a:t>
            </a:r>
            <a:r>
              <a:rPr lang="en-GB" sz="1200" b="0" kern="1200">
                <a:solidFill>
                  <a:srgbClr val="55555A"/>
                </a:solidFill>
                <a:latin typeface="Arial"/>
                <a:ea typeface="ＭＳ Ｐゴシック"/>
              </a:rPr>
              <a:t>time periods used in the respective national climate assessments)</a:t>
            </a:r>
            <a:endParaRPr lang="en-GB" sz="1200"/>
          </a:p>
          <a:p>
            <a:pPr lvl="1"/>
            <a:r>
              <a:rPr lang="en-GB" u="sng"/>
              <a:t>Future:</a:t>
            </a:r>
          </a:p>
          <a:p>
            <a:pPr lvl="1"/>
            <a:r>
              <a:rPr lang="en-GB" sz="1600" b="0" kern="1200">
                <a:solidFill>
                  <a:srgbClr val="55555A"/>
                </a:solidFill>
                <a:latin typeface="Arial"/>
                <a:ea typeface="ＭＳ Ｐゴシック"/>
              </a:rPr>
              <a:t>2030s, 2040s, 2050s, 2070s</a:t>
            </a:r>
          </a:p>
          <a:p>
            <a:pPr lvl="1"/>
            <a:r>
              <a:rPr lang="en-GB" sz="1200" b="0" kern="1200">
                <a:solidFill>
                  <a:srgbClr val="55555A"/>
                </a:solidFill>
                <a:latin typeface="Arial"/>
                <a:ea typeface="ＭＳ Ｐゴシック"/>
              </a:rPr>
              <a:t>30-year time windows from which climate statistics can be calculated</a:t>
            </a:r>
            <a:endParaRPr lang="en-GB" sz="1200"/>
          </a:p>
        </p:txBody>
      </p:sp>
      <p:sp>
        <p:nvSpPr>
          <p:cNvPr id="11" name="Text Placeholder 10">
            <a:extLst>
              <a:ext uri="{FF2B5EF4-FFF2-40B4-BE49-F238E27FC236}">
                <a16:creationId xmlns:a16="http://schemas.microsoft.com/office/drawing/2014/main" id="{45163B0C-80A3-411F-A456-840E0CADDCB3}"/>
              </a:ext>
            </a:extLst>
          </p:cNvPr>
          <p:cNvSpPr>
            <a:spLocks noGrp="1"/>
          </p:cNvSpPr>
          <p:nvPr>
            <p:ph type="body" sz="quarter" idx="17"/>
          </p:nvPr>
        </p:nvSpPr>
        <p:spPr>
          <a:xfrm>
            <a:off x="3276000" y="1062500"/>
            <a:ext cx="2592000" cy="3847207"/>
          </a:xfrm>
        </p:spPr>
        <p:txBody>
          <a:bodyPr/>
          <a:lstStyle/>
          <a:p>
            <a:r>
              <a:rPr lang="en-GB"/>
              <a:t>Emissions scenarios</a:t>
            </a:r>
          </a:p>
          <a:p>
            <a:pPr lvl="1"/>
            <a:r>
              <a:rPr lang="en-GB" sz="1600" b="0" kern="1200">
                <a:solidFill>
                  <a:srgbClr val="55555A"/>
                </a:solidFill>
                <a:latin typeface="Arial"/>
                <a:ea typeface="SimSun" panose="02010600030101010101" pitchFamily="2" charset="-122"/>
              </a:rPr>
              <a:t>IPCC’s Representative Concentration Pathway (RCP) scenarios</a:t>
            </a:r>
          </a:p>
          <a:p>
            <a:pPr defTabSz="709487" fontAlgn="auto">
              <a:spcBef>
                <a:spcPts val="0"/>
              </a:spcBef>
              <a:spcAft>
                <a:spcPts val="0"/>
              </a:spcAft>
              <a:buClrTx/>
            </a:pPr>
            <a:r>
              <a:rPr lang="en-GB" sz="1600" b="0" kern="1200">
                <a:solidFill>
                  <a:srgbClr val="55555A"/>
                </a:solidFill>
                <a:latin typeface="Arial"/>
                <a:ea typeface="SimSun" panose="02010600030101010101" pitchFamily="2" charset="-122"/>
              </a:rPr>
              <a:t>4</a:t>
            </a:r>
            <a:r>
              <a:rPr lang="en-GB" sz="1600" b="0" kern="1200">
                <a:solidFill>
                  <a:srgbClr val="55555A"/>
                </a:solidFill>
                <a:latin typeface="Times New Roman" panose="02020603050405020304" pitchFamily="18" charset="0"/>
                <a:ea typeface="SimSun" panose="02010600030101010101" pitchFamily="2" charset="-122"/>
                <a:cs typeface="Times New Roman" panose="02020603050405020304" pitchFamily="18" charset="0"/>
              </a:rPr>
              <a:t>°</a:t>
            </a:r>
            <a:r>
              <a:rPr lang="en-GB" sz="1600" b="0" kern="1200">
                <a:solidFill>
                  <a:srgbClr val="55555A"/>
                </a:solidFill>
                <a:latin typeface="Arial"/>
                <a:ea typeface="SimSun" panose="02010600030101010101" pitchFamily="2" charset="-122"/>
              </a:rPr>
              <a:t>C scenario is represented by RCP8.5</a:t>
            </a:r>
          </a:p>
          <a:p>
            <a:pPr defTabSz="709487" fontAlgn="auto">
              <a:spcBef>
                <a:spcPts val="0"/>
              </a:spcBef>
              <a:spcAft>
                <a:spcPts val="0"/>
              </a:spcAft>
              <a:buClrTx/>
            </a:pPr>
            <a:r>
              <a:rPr lang="en-GB" sz="1200" b="0" kern="1200">
                <a:solidFill>
                  <a:srgbClr val="55555A"/>
                </a:solidFill>
                <a:latin typeface="Arial"/>
                <a:ea typeface="SimSun" panose="02010600030101010101" pitchFamily="2" charset="-122"/>
              </a:rPr>
              <a:t>(very limited reduction in global GHG emissions; increase in average global temperature of 3.2 – 4.5 °C by 2100) </a:t>
            </a:r>
          </a:p>
          <a:p>
            <a:pPr defTabSz="709487" fontAlgn="auto">
              <a:spcBef>
                <a:spcPts val="0"/>
              </a:spcBef>
              <a:spcAft>
                <a:spcPts val="0"/>
              </a:spcAft>
              <a:buClrTx/>
            </a:pPr>
            <a:endParaRPr lang="en-GB" sz="1600" b="0" kern="1200">
              <a:solidFill>
                <a:srgbClr val="55555A"/>
              </a:solidFill>
              <a:latin typeface="Arial"/>
              <a:ea typeface="SimSun" panose="02010600030101010101" pitchFamily="2" charset="-122"/>
            </a:endParaRPr>
          </a:p>
          <a:p>
            <a:pPr defTabSz="709487" fontAlgn="auto">
              <a:spcBef>
                <a:spcPts val="0"/>
              </a:spcBef>
              <a:spcAft>
                <a:spcPts val="0"/>
              </a:spcAft>
              <a:buClrTx/>
            </a:pPr>
            <a:r>
              <a:rPr lang="en-GB" sz="1600" b="0" kern="1200">
                <a:solidFill>
                  <a:srgbClr val="55555A"/>
                </a:solidFill>
                <a:latin typeface="Arial"/>
                <a:ea typeface="SimSun" panose="02010600030101010101" pitchFamily="2" charset="-122"/>
              </a:rPr>
              <a:t>2°C scenario is represented by RCP4.5 </a:t>
            </a:r>
          </a:p>
          <a:p>
            <a:pPr defTabSz="709487" fontAlgn="auto">
              <a:spcBef>
                <a:spcPts val="0"/>
              </a:spcBef>
              <a:spcAft>
                <a:spcPts val="0"/>
              </a:spcAft>
              <a:buClrTx/>
            </a:pPr>
            <a:r>
              <a:rPr lang="en-GB" sz="1200" b="0" kern="1200">
                <a:solidFill>
                  <a:srgbClr val="55555A"/>
                </a:solidFill>
                <a:latin typeface="Arial"/>
                <a:ea typeface="SimSun" panose="02010600030101010101" pitchFamily="2" charset="-122"/>
              </a:rPr>
              <a:t>(minimum ambition in the “Paris Agreement” to limit global emissions;  increase in average global temperature of 1.7 – 3.2 °C by 2100)</a:t>
            </a:r>
            <a:endParaRPr lang="en-GB" sz="1200" b="0" kern="1200">
              <a:solidFill>
                <a:srgbClr val="55555A"/>
              </a:solidFill>
              <a:latin typeface="Arial"/>
              <a:ea typeface="ＭＳ Ｐゴシック"/>
            </a:endParaRPr>
          </a:p>
        </p:txBody>
      </p:sp>
      <p:sp>
        <p:nvSpPr>
          <p:cNvPr id="3" name="Title 2">
            <a:extLst>
              <a:ext uri="{FF2B5EF4-FFF2-40B4-BE49-F238E27FC236}">
                <a16:creationId xmlns:a16="http://schemas.microsoft.com/office/drawing/2014/main" id="{221BD415-7253-43F2-894C-3B1A7BBBB774}"/>
              </a:ext>
            </a:extLst>
          </p:cNvPr>
          <p:cNvSpPr>
            <a:spLocks noGrp="1"/>
          </p:cNvSpPr>
          <p:nvPr>
            <p:ph type="title"/>
          </p:nvPr>
        </p:nvSpPr>
        <p:spPr/>
        <p:txBody>
          <a:bodyPr/>
          <a:lstStyle/>
          <a:p>
            <a:r>
              <a:rPr lang="en-GB" dirty="0"/>
              <a:t>Climate scenario assessment </a:t>
            </a:r>
          </a:p>
        </p:txBody>
      </p:sp>
      <p:sp>
        <p:nvSpPr>
          <p:cNvPr id="27" name="TextBox 26">
            <a:extLst>
              <a:ext uri="{FF2B5EF4-FFF2-40B4-BE49-F238E27FC236}">
                <a16:creationId xmlns:a16="http://schemas.microsoft.com/office/drawing/2014/main" id="{2F97E1AF-8587-49CA-8D41-4394F666772E}"/>
              </a:ext>
            </a:extLst>
          </p:cNvPr>
          <p:cNvSpPr txBox="1"/>
          <p:nvPr/>
        </p:nvSpPr>
        <p:spPr>
          <a:xfrm>
            <a:off x="5892278" y="3581343"/>
            <a:ext cx="748143" cy="563296"/>
          </a:xfrm>
          <a:prstGeom prst="rect">
            <a:avLst/>
          </a:prstGeom>
          <a:noFill/>
        </p:spPr>
        <p:txBody>
          <a:bodyPr wrap="square" rtlCol="0">
            <a:spAutoFit/>
          </a:bodyPr>
          <a:lstStyle/>
          <a:p>
            <a:pPr algn="ctr" defTabSz="709487" fontAlgn="auto">
              <a:spcBef>
                <a:spcPts val="0"/>
              </a:spcBef>
              <a:spcAft>
                <a:spcPts val="0"/>
              </a:spcAft>
              <a:buClrTx/>
            </a:pPr>
            <a:r>
              <a:rPr lang="en-GB" sz="612" b="0" kern="1200">
                <a:solidFill>
                  <a:srgbClr val="FFFFFF"/>
                </a:solidFill>
                <a:latin typeface="Arial"/>
                <a:ea typeface="ＭＳ Ｐゴシック"/>
                <a:cs typeface="Times New Roman" panose="02020603050405020304" pitchFamily="18" charset="0"/>
              </a:rPr>
              <a:t>Climate hazard levels for baseline period (very low to very high)</a:t>
            </a:r>
          </a:p>
        </p:txBody>
      </p:sp>
      <p:sp>
        <p:nvSpPr>
          <p:cNvPr id="28" name="TextBox 27">
            <a:extLst>
              <a:ext uri="{FF2B5EF4-FFF2-40B4-BE49-F238E27FC236}">
                <a16:creationId xmlns:a16="http://schemas.microsoft.com/office/drawing/2014/main" id="{A9436950-920A-4DCA-AF2D-5D2101B0ABA6}"/>
              </a:ext>
            </a:extLst>
          </p:cNvPr>
          <p:cNvSpPr txBox="1"/>
          <p:nvPr/>
        </p:nvSpPr>
        <p:spPr>
          <a:xfrm>
            <a:off x="6851717" y="3584149"/>
            <a:ext cx="748143" cy="563296"/>
          </a:xfrm>
          <a:prstGeom prst="rect">
            <a:avLst/>
          </a:prstGeom>
          <a:noFill/>
        </p:spPr>
        <p:txBody>
          <a:bodyPr wrap="square" rtlCol="0">
            <a:spAutoFit/>
          </a:bodyPr>
          <a:lstStyle/>
          <a:p>
            <a:pPr algn="ctr" defTabSz="709487" fontAlgn="auto">
              <a:spcBef>
                <a:spcPts val="0"/>
              </a:spcBef>
              <a:spcAft>
                <a:spcPts val="0"/>
              </a:spcAft>
              <a:buClrTx/>
            </a:pPr>
            <a:r>
              <a:rPr lang="en-GB" sz="612" b="0" kern="1200">
                <a:solidFill>
                  <a:srgbClr val="FFFFFF"/>
                </a:solidFill>
                <a:latin typeface="Arial"/>
                <a:ea typeface="ＭＳ Ｐゴシック"/>
                <a:cs typeface="Times New Roman" panose="02020603050405020304" pitchFamily="18" charset="0"/>
              </a:rPr>
              <a:t>Climate hazard levels for future time periods (very low to very high)</a:t>
            </a:r>
          </a:p>
        </p:txBody>
      </p:sp>
      <p:pic>
        <p:nvPicPr>
          <p:cNvPr id="1032" name="Picture 8" descr="Summary for Policymakers — IPCC">
            <a:extLst>
              <a:ext uri="{FF2B5EF4-FFF2-40B4-BE49-F238E27FC236}">
                <a16:creationId xmlns:a16="http://schemas.microsoft.com/office/drawing/2014/main" id="{363775B0-DE60-4873-B0DC-30A1B46677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7" b="49512"/>
          <a:stretch/>
        </p:blipFill>
        <p:spPr bwMode="auto">
          <a:xfrm>
            <a:off x="6139542" y="1235466"/>
            <a:ext cx="2772879" cy="22378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3AC27AA-C592-4EEF-A20D-189AFEC82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7911" y="3439470"/>
            <a:ext cx="2472343" cy="134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26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1BD415-7253-43F2-894C-3B1A7BBBB774}"/>
              </a:ext>
            </a:extLst>
          </p:cNvPr>
          <p:cNvSpPr>
            <a:spLocks noGrp="1"/>
          </p:cNvSpPr>
          <p:nvPr>
            <p:ph type="title"/>
          </p:nvPr>
        </p:nvSpPr>
        <p:spPr>
          <a:xfrm>
            <a:off x="322780" y="267573"/>
            <a:ext cx="8497370" cy="430887"/>
          </a:xfrm>
        </p:spPr>
        <p:txBody>
          <a:bodyPr/>
          <a:lstStyle/>
          <a:p>
            <a:r>
              <a:rPr lang="en-GB"/>
              <a:t>Vulnerability assessment </a:t>
            </a:r>
          </a:p>
        </p:txBody>
      </p:sp>
      <p:sp>
        <p:nvSpPr>
          <p:cNvPr id="15" name="Rectangle 14">
            <a:extLst>
              <a:ext uri="{FF2B5EF4-FFF2-40B4-BE49-F238E27FC236}">
                <a16:creationId xmlns:a16="http://schemas.microsoft.com/office/drawing/2014/main" id="{86F35C70-A8BA-4053-887B-0AB9EF0AA291}"/>
              </a:ext>
            </a:extLst>
          </p:cNvPr>
          <p:cNvSpPr/>
          <p:nvPr/>
        </p:nvSpPr>
        <p:spPr>
          <a:xfrm>
            <a:off x="4152684" y="1714706"/>
            <a:ext cx="2069909" cy="2803954"/>
          </a:xfrm>
          <a:prstGeom prst="rect">
            <a:avLst/>
          </a:prstGeom>
          <a:solidFill>
            <a:schemeClr val="bg2">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709487" fontAlgn="auto">
              <a:spcBef>
                <a:spcPts val="0"/>
              </a:spcBef>
              <a:spcAft>
                <a:spcPts val="0"/>
              </a:spcAft>
              <a:buClrTx/>
            </a:pPr>
            <a:r>
              <a:rPr lang="en-GB" sz="1600" b="0" kern="1200">
                <a:solidFill>
                  <a:srgbClr val="FFFFFF"/>
                </a:solidFill>
                <a:latin typeface="Arial"/>
                <a:ea typeface="ＭＳ Ｐゴシック"/>
                <a:cs typeface="Times New Roman" panose="02020603050405020304" pitchFamily="18" charset="0"/>
              </a:rPr>
              <a:t>Vulnerability score</a:t>
            </a:r>
          </a:p>
        </p:txBody>
      </p:sp>
      <p:sp>
        <p:nvSpPr>
          <p:cNvPr id="16" name="Rectangle 15">
            <a:extLst>
              <a:ext uri="{FF2B5EF4-FFF2-40B4-BE49-F238E27FC236}">
                <a16:creationId xmlns:a16="http://schemas.microsoft.com/office/drawing/2014/main" id="{2E9C2390-F774-4934-AB6F-9457FD4ADD69}"/>
              </a:ext>
            </a:extLst>
          </p:cNvPr>
          <p:cNvSpPr/>
          <p:nvPr/>
        </p:nvSpPr>
        <p:spPr>
          <a:xfrm>
            <a:off x="1715084" y="1714706"/>
            <a:ext cx="2160322" cy="2803954"/>
          </a:xfrm>
          <a:prstGeom prst="rect">
            <a:avLst/>
          </a:prstGeom>
          <a:solidFill>
            <a:schemeClr val="bg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709487" fontAlgn="auto">
              <a:spcBef>
                <a:spcPts val="0"/>
              </a:spcBef>
              <a:spcAft>
                <a:spcPts val="0"/>
              </a:spcAft>
              <a:buClrTx/>
            </a:pPr>
            <a:r>
              <a:rPr lang="en-GB" sz="1600" b="0" kern="1200">
                <a:solidFill>
                  <a:schemeClr val="tx1"/>
                </a:solidFill>
                <a:latin typeface="Arial"/>
                <a:ea typeface="ＭＳ Ｐゴシック"/>
                <a:cs typeface="Times New Roman" panose="02020603050405020304" pitchFamily="18" charset="0"/>
              </a:rPr>
              <a:t>Vulnerability </a:t>
            </a:r>
          </a:p>
          <a:p>
            <a:pPr defTabSz="709487" fontAlgn="auto">
              <a:spcBef>
                <a:spcPts val="0"/>
              </a:spcBef>
              <a:spcAft>
                <a:spcPts val="0"/>
              </a:spcAft>
              <a:buClrTx/>
            </a:pPr>
            <a:r>
              <a:rPr lang="en-GB" sz="1600" b="0" kern="1200">
                <a:solidFill>
                  <a:schemeClr val="tx1"/>
                </a:solidFill>
                <a:latin typeface="Arial"/>
                <a:ea typeface="ＭＳ Ｐゴシック"/>
                <a:cs typeface="Times New Roman" panose="02020603050405020304" pitchFamily="18" charset="0"/>
              </a:rPr>
              <a:t>assessment </a:t>
            </a:r>
          </a:p>
        </p:txBody>
      </p:sp>
      <p:sp>
        <p:nvSpPr>
          <p:cNvPr id="17" name="Rectangle 16">
            <a:extLst>
              <a:ext uri="{FF2B5EF4-FFF2-40B4-BE49-F238E27FC236}">
                <a16:creationId xmlns:a16="http://schemas.microsoft.com/office/drawing/2014/main" id="{0609958E-053F-41CC-878B-6CC7C4985D60}"/>
              </a:ext>
            </a:extLst>
          </p:cNvPr>
          <p:cNvSpPr/>
          <p:nvPr/>
        </p:nvSpPr>
        <p:spPr>
          <a:xfrm>
            <a:off x="324132" y="1714706"/>
            <a:ext cx="1108079" cy="2803954"/>
          </a:xfrm>
          <a:prstGeom prst="rect">
            <a:avLst/>
          </a:prstGeom>
          <a:solidFill>
            <a:schemeClr val="bg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709487" fontAlgn="auto">
              <a:spcBef>
                <a:spcPts val="0"/>
              </a:spcBef>
              <a:spcAft>
                <a:spcPts val="0"/>
              </a:spcAft>
              <a:buClrTx/>
            </a:pPr>
            <a:r>
              <a:rPr lang="en-GB" sz="1600" b="0" kern="1200">
                <a:solidFill>
                  <a:schemeClr val="tx1"/>
                </a:solidFill>
                <a:latin typeface="Arial"/>
                <a:ea typeface="ＭＳ Ｐゴシック"/>
                <a:cs typeface="Times New Roman" panose="02020603050405020304" pitchFamily="18" charset="0"/>
              </a:rPr>
              <a:t>Data</a:t>
            </a:r>
          </a:p>
        </p:txBody>
      </p:sp>
      <p:sp>
        <p:nvSpPr>
          <p:cNvPr id="18" name="TextBox 17">
            <a:extLst>
              <a:ext uri="{FF2B5EF4-FFF2-40B4-BE49-F238E27FC236}">
                <a16:creationId xmlns:a16="http://schemas.microsoft.com/office/drawing/2014/main" id="{0EFCF335-846E-494C-ABFC-9880066DD751}"/>
              </a:ext>
            </a:extLst>
          </p:cNvPr>
          <p:cNvSpPr txBox="1"/>
          <p:nvPr/>
        </p:nvSpPr>
        <p:spPr>
          <a:xfrm>
            <a:off x="399727" y="2471993"/>
            <a:ext cx="975426" cy="430887"/>
          </a:xfrm>
          <a:prstGeom prst="rect">
            <a:avLst/>
          </a:prstGeom>
          <a:solidFill>
            <a:schemeClr val="bg1"/>
          </a:solidFill>
        </p:spPr>
        <p:txBody>
          <a:bodyPr wrap="square" rtlCol="0">
            <a:spAutoFit/>
          </a:bodyPr>
          <a:lstStyle/>
          <a:p>
            <a:pPr algn="ctr" defTabSz="709487" fontAlgn="auto">
              <a:spcBef>
                <a:spcPts val="0"/>
              </a:spcBef>
              <a:spcAft>
                <a:spcPts val="0"/>
              </a:spcAft>
              <a:buClrTx/>
            </a:pPr>
            <a:r>
              <a:rPr lang="en-GB" sz="1100" b="0" kern="1200">
                <a:solidFill>
                  <a:srgbClr val="55555A"/>
                </a:solidFill>
                <a:latin typeface="Arial"/>
                <a:ea typeface="ＭＳ Ｐゴシック"/>
                <a:cs typeface="Times New Roman" panose="02020603050405020304" pitchFamily="18" charset="0"/>
              </a:rPr>
              <a:t>Literature review</a:t>
            </a:r>
          </a:p>
        </p:txBody>
      </p:sp>
      <p:sp>
        <p:nvSpPr>
          <p:cNvPr id="19" name="TextBox 18">
            <a:extLst>
              <a:ext uri="{FF2B5EF4-FFF2-40B4-BE49-F238E27FC236}">
                <a16:creationId xmlns:a16="http://schemas.microsoft.com/office/drawing/2014/main" id="{16EA1D1B-DDF9-4AED-BD0D-EDC02CBD951E}"/>
              </a:ext>
            </a:extLst>
          </p:cNvPr>
          <p:cNvSpPr txBox="1"/>
          <p:nvPr/>
        </p:nvSpPr>
        <p:spPr>
          <a:xfrm>
            <a:off x="399727" y="2991904"/>
            <a:ext cx="975426" cy="600164"/>
          </a:xfrm>
          <a:prstGeom prst="rect">
            <a:avLst/>
          </a:prstGeom>
          <a:solidFill>
            <a:schemeClr val="bg1"/>
          </a:solidFill>
        </p:spPr>
        <p:txBody>
          <a:bodyPr wrap="square" rtlCol="0">
            <a:spAutoFit/>
          </a:bodyPr>
          <a:lstStyle/>
          <a:p>
            <a:pPr algn="ctr" defTabSz="709487" fontAlgn="auto">
              <a:spcBef>
                <a:spcPts val="0"/>
              </a:spcBef>
              <a:spcAft>
                <a:spcPts val="0"/>
              </a:spcAft>
              <a:buClrTx/>
            </a:pPr>
            <a:r>
              <a:rPr lang="en-GB" sz="1100" b="0" kern="1200">
                <a:solidFill>
                  <a:srgbClr val="55555A"/>
                </a:solidFill>
                <a:latin typeface="Arial"/>
                <a:ea typeface="ＭＳ Ｐゴシック"/>
                <a:cs typeface="Times New Roman" panose="02020603050405020304" pitchFamily="18" charset="0"/>
              </a:rPr>
              <a:t>Climate hazard definitions</a:t>
            </a:r>
          </a:p>
        </p:txBody>
      </p:sp>
      <p:sp>
        <p:nvSpPr>
          <p:cNvPr id="20" name="TextBox 19">
            <a:extLst>
              <a:ext uri="{FF2B5EF4-FFF2-40B4-BE49-F238E27FC236}">
                <a16:creationId xmlns:a16="http://schemas.microsoft.com/office/drawing/2014/main" id="{B6DF84C6-CC7C-4B6B-8B01-F504F4A37CDF}"/>
              </a:ext>
            </a:extLst>
          </p:cNvPr>
          <p:cNvSpPr txBox="1"/>
          <p:nvPr/>
        </p:nvSpPr>
        <p:spPr>
          <a:xfrm>
            <a:off x="1818912" y="2471266"/>
            <a:ext cx="1843331" cy="600164"/>
          </a:xfrm>
          <a:prstGeom prst="rect">
            <a:avLst/>
          </a:prstGeom>
          <a:solidFill>
            <a:schemeClr val="bg1"/>
          </a:solidFill>
        </p:spPr>
        <p:txBody>
          <a:bodyPr wrap="square" rtlCol="0">
            <a:spAutoFit/>
          </a:bodyPr>
          <a:lstStyle/>
          <a:p>
            <a:pPr defTabSz="709487" fontAlgn="auto">
              <a:spcBef>
                <a:spcPts val="0"/>
              </a:spcBef>
              <a:spcAft>
                <a:spcPts val="0"/>
              </a:spcAft>
              <a:buClrTx/>
            </a:pPr>
            <a:r>
              <a:rPr lang="en-GB" sz="1100" b="0" kern="1200">
                <a:solidFill>
                  <a:srgbClr val="55555A"/>
                </a:solidFill>
                <a:latin typeface="Arial"/>
                <a:ea typeface="ＭＳ Ｐゴシック"/>
                <a:cs typeface="Times New Roman" panose="02020603050405020304" pitchFamily="18" charset="0"/>
              </a:rPr>
              <a:t>Vulnerability scores assigned to each asset type - hazard combination</a:t>
            </a:r>
          </a:p>
        </p:txBody>
      </p:sp>
      <p:sp>
        <p:nvSpPr>
          <p:cNvPr id="21" name="TextBox 20">
            <a:extLst>
              <a:ext uri="{FF2B5EF4-FFF2-40B4-BE49-F238E27FC236}">
                <a16:creationId xmlns:a16="http://schemas.microsoft.com/office/drawing/2014/main" id="{22A4FCE6-42C4-4A2D-8EA7-F6C8E5633BF7}"/>
              </a:ext>
            </a:extLst>
          </p:cNvPr>
          <p:cNvSpPr txBox="1"/>
          <p:nvPr/>
        </p:nvSpPr>
        <p:spPr>
          <a:xfrm>
            <a:off x="4175541" y="4028548"/>
            <a:ext cx="2069908" cy="338554"/>
          </a:xfrm>
          <a:prstGeom prst="rect">
            <a:avLst/>
          </a:prstGeom>
          <a:noFill/>
        </p:spPr>
        <p:txBody>
          <a:bodyPr wrap="square" rtlCol="0">
            <a:spAutoFit/>
          </a:bodyPr>
          <a:lstStyle/>
          <a:p>
            <a:pPr defTabSz="709487" fontAlgn="auto">
              <a:spcBef>
                <a:spcPts val="0"/>
              </a:spcBef>
              <a:spcAft>
                <a:spcPts val="0"/>
              </a:spcAft>
              <a:buClrTx/>
            </a:pPr>
            <a:r>
              <a:rPr lang="en-GB" sz="800" b="0" kern="1200">
                <a:solidFill>
                  <a:srgbClr val="FFFFFF"/>
                </a:solidFill>
                <a:latin typeface="Arial"/>
                <a:ea typeface="ＭＳ Ｐゴシック"/>
                <a:cs typeface="Times New Roman" panose="02020603050405020304" pitchFamily="18" charset="0"/>
              </a:rPr>
              <a:t>Confidence levels were also associated to each score </a:t>
            </a:r>
          </a:p>
        </p:txBody>
      </p:sp>
      <p:sp>
        <p:nvSpPr>
          <p:cNvPr id="22" name="TextBox 21">
            <a:extLst>
              <a:ext uri="{FF2B5EF4-FFF2-40B4-BE49-F238E27FC236}">
                <a16:creationId xmlns:a16="http://schemas.microsoft.com/office/drawing/2014/main" id="{F47B64D4-9E81-480C-839E-85F072158AE7}"/>
              </a:ext>
            </a:extLst>
          </p:cNvPr>
          <p:cNvSpPr txBox="1"/>
          <p:nvPr/>
        </p:nvSpPr>
        <p:spPr>
          <a:xfrm>
            <a:off x="1818910" y="3789762"/>
            <a:ext cx="1843331" cy="430887"/>
          </a:xfrm>
          <a:prstGeom prst="rect">
            <a:avLst/>
          </a:prstGeom>
          <a:solidFill>
            <a:schemeClr val="bg1"/>
          </a:solidFill>
        </p:spPr>
        <p:txBody>
          <a:bodyPr wrap="square" rtlCol="0">
            <a:spAutoFit/>
          </a:bodyPr>
          <a:lstStyle/>
          <a:p>
            <a:pPr defTabSz="709487" fontAlgn="auto">
              <a:spcBef>
                <a:spcPts val="0"/>
              </a:spcBef>
              <a:spcAft>
                <a:spcPts val="0"/>
              </a:spcAft>
              <a:buClrTx/>
            </a:pPr>
            <a:r>
              <a:rPr lang="en-GB" sz="1100" b="0" kern="1200">
                <a:solidFill>
                  <a:srgbClr val="55555A"/>
                </a:solidFill>
                <a:latin typeface="Arial"/>
                <a:ea typeface="ＭＳ Ｐゴシック"/>
                <a:cs typeface="Times New Roman" panose="02020603050405020304" pitchFamily="18" charset="0"/>
              </a:rPr>
              <a:t>Consultation with asset experts</a:t>
            </a:r>
            <a:endParaRPr lang="en-GB" sz="1100" b="0" kern="1200">
              <a:solidFill>
                <a:srgbClr val="55555A"/>
              </a:solidFill>
              <a:latin typeface="Times New Roman" panose="02020603050405020304" pitchFamily="18" charset="0"/>
              <a:ea typeface="ＭＳ Ｐゴシック"/>
              <a:cs typeface="Times New Roman" panose="02020603050405020304" pitchFamily="18" charset="0"/>
            </a:endParaRPr>
          </a:p>
        </p:txBody>
      </p:sp>
      <p:sp>
        <p:nvSpPr>
          <p:cNvPr id="23" name="TextBox 22">
            <a:extLst>
              <a:ext uri="{FF2B5EF4-FFF2-40B4-BE49-F238E27FC236}">
                <a16:creationId xmlns:a16="http://schemas.microsoft.com/office/drawing/2014/main" id="{21BCCC82-80FD-4B89-A73F-561DB52A7418}"/>
              </a:ext>
            </a:extLst>
          </p:cNvPr>
          <p:cNvSpPr txBox="1"/>
          <p:nvPr/>
        </p:nvSpPr>
        <p:spPr>
          <a:xfrm>
            <a:off x="399727" y="3654559"/>
            <a:ext cx="975426" cy="600164"/>
          </a:xfrm>
          <a:prstGeom prst="rect">
            <a:avLst/>
          </a:prstGeom>
          <a:solidFill>
            <a:schemeClr val="bg1"/>
          </a:solidFill>
        </p:spPr>
        <p:txBody>
          <a:bodyPr wrap="square" rtlCol="0">
            <a:spAutoFit/>
          </a:bodyPr>
          <a:lstStyle/>
          <a:p>
            <a:pPr algn="ctr" defTabSz="709487" fontAlgn="auto">
              <a:spcBef>
                <a:spcPts val="0"/>
              </a:spcBef>
              <a:spcAft>
                <a:spcPts val="0"/>
              </a:spcAft>
              <a:buClrTx/>
            </a:pPr>
            <a:r>
              <a:rPr lang="en-GB" sz="1100" b="0" kern="1200">
                <a:solidFill>
                  <a:srgbClr val="55555A"/>
                </a:solidFill>
                <a:latin typeface="Arial"/>
                <a:ea typeface="ＭＳ Ｐゴシック"/>
                <a:cs typeface="Times New Roman" panose="02020603050405020304" pitchFamily="18" charset="0"/>
              </a:rPr>
              <a:t>Engagement with asset experts</a:t>
            </a:r>
          </a:p>
        </p:txBody>
      </p:sp>
      <p:pic>
        <p:nvPicPr>
          <p:cNvPr id="24" name="Picture 23">
            <a:extLst>
              <a:ext uri="{FF2B5EF4-FFF2-40B4-BE49-F238E27FC236}">
                <a16:creationId xmlns:a16="http://schemas.microsoft.com/office/drawing/2014/main" id="{CFABC904-BC93-455C-9D60-DF9F92B1466E}"/>
              </a:ext>
            </a:extLst>
          </p:cNvPr>
          <p:cNvPicPr>
            <a:picLocks noChangeAspect="1"/>
          </p:cNvPicPr>
          <p:nvPr/>
        </p:nvPicPr>
        <p:blipFill>
          <a:blip r:embed="rId3"/>
          <a:stretch>
            <a:fillRect/>
          </a:stretch>
        </p:blipFill>
        <p:spPr>
          <a:xfrm>
            <a:off x="4277996" y="2695427"/>
            <a:ext cx="1767903" cy="957542"/>
          </a:xfrm>
          <a:prstGeom prst="rect">
            <a:avLst/>
          </a:prstGeom>
        </p:spPr>
      </p:pic>
      <p:sp>
        <p:nvSpPr>
          <p:cNvPr id="4" name="TextBox 3">
            <a:extLst>
              <a:ext uri="{FF2B5EF4-FFF2-40B4-BE49-F238E27FC236}">
                <a16:creationId xmlns:a16="http://schemas.microsoft.com/office/drawing/2014/main" id="{8168819C-EA9E-48E3-B359-677D83AB7DD1}"/>
              </a:ext>
            </a:extLst>
          </p:cNvPr>
          <p:cNvSpPr txBox="1"/>
          <p:nvPr/>
        </p:nvSpPr>
        <p:spPr bwMode="auto">
          <a:xfrm>
            <a:off x="278742" y="940463"/>
            <a:ext cx="725839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pPr algn="l">
              <a:spcAft>
                <a:spcPts val="600"/>
              </a:spcAft>
              <a:buClr>
                <a:schemeClr val="tx1"/>
              </a:buClr>
            </a:pPr>
            <a:r>
              <a:rPr lang="en-GB" sz="1800" b="0" kern="0">
                <a:solidFill>
                  <a:schemeClr val="tx1"/>
                </a:solidFill>
                <a:latin typeface="+mn-lt"/>
                <a:ea typeface="+mn-ea"/>
              </a:rPr>
              <a:t>A high-level, qualitative assessment per asset type</a:t>
            </a:r>
          </a:p>
          <a:p>
            <a:pPr algn="l">
              <a:spcAft>
                <a:spcPts val="600"/>
              </a:spcAft>
              <a:buClr>
                <a:schemeClr val="tx1"/>
              </a:buClr>
            </a:pPr>
            <a:r>
              <a:rPr lang="en-GB" b="0" kern="1200">
                <a:solidFill>
                  <a:srgbClr val="55555A"/>
                </a:solidFill>
                <a:latin typeface="Arial"/>
                <a:ea typeface="ＭＳ Ｐゴシック"/>
                <a:cs typeface="Times New Roman"/>
              </a:rPr>
              <a:t>P</a:t>
            </a:r>
            <a:r>
              <a:rPr lang="en-GB" sz="1800" b="0" kern="1200">
                <a:solidFill>
                  <a:srgbClr val="55555A"/>
                </a:solidFill>
                <a:latin typeface="Arial"/>
                <a:ea typeface="ＭＳ Ｐゴシック"/>
                <a:cs typeface="Times New Roman"/>
              </a:rPr>
              <a:t>otential impact on each asset type, were the hazard to be experienced</a:t>
            </a:r>
            <a:endParaRPr lang="en-GB" sz="1800" b="0" kern="0">
              <a:solidFill>
                <a:schemeClr val="tx1"/>
              </a:solidFill>
              <a:latin typeface="+mn-lt"/>
              <a:ea typeface="+mn-ea"/>
            </a:endParaRPr>
          </a:p>
        </p:txBody>
      </p:sp>
      <p:sp>
        <p:nvSpPr>
          <p:cNvPr id="29" name="TextBox 28">
            <a:extLst>
              <a:ext uri="{FF2B5EF4-FFF2-40B4-BE49-F238E27FC236}">
                <a16:creationId xmlns:a16="http://schemas.microsoft.com/office/drawing/2014/main" id="{5729F98F-63E1-4429-B03B-4DD2B5C33585}"/>
              </a:ext>
            </a:extLst>
          </p:cNvPr>
          <p:cNvSpPr txBox="1"/>
          <p:nvPr/>
        </p:nvSpPr>
        <p:spPr>
          <a:xfrm>
            <a:off x="1818911" y="3174198"/>
            <a:ext cx="1843331" cy="430887"/>
          </a:xfrm>
          <a:prstGeom prst="rect">
            <a:avLst/>
          </a:prstGeom>
          <a:solidFill>
            <a:schemeClr val="bg1"/>
          </a:solidFill>
        </p:spPr>
        <p:txBody>
          <a:bodyPr wrap="square" rtlCol="0">
            <a:spAutoFit/>
          </a:bodyPr>
          <a:lstStyle/>
          <a:p>
            <a:pPr defTabSz="709487" fontAlgn="auto">
              <a:spcBef>
                <a:spcPts val="0"/>
              </a:spcBef>
              <a:spcAft>
                <a:spcPts val="0"/>
              </a:spcAft>
              <a:buClrTx/>
            </a:pPr>
            <a:r>
              <a:rPr lang="en-GB" sz="1100" b="0" kern="1200">
                <a:solidFill>
                  <a:srgbClr val="55555A"/>
                </a:solidFill>
                <a:latin typeface="Arial"/>
                <a:ea typeface="ＭＳ Ｐゴシック"/>
                <a:cs typeface="Times New Roman" panose="02020603050405020304" pitchFamily="18" charset="0"/>
              </a:rPr>
              <a:t>UK and US considered separately</a:t>
            </a:r>
          </a:p>
        </p:txBody>
      </p:sp>
      <p:sp>
        <p:nvSpPr>
          <p:cNvPr id="34" name="Arrow: Right 33">
            <a:extLst>
              <a:ext uri="{FF2B5EF4-FFF2-40B4-BE49-F238E27FC236}">
                <a16:creationId xmlns:a16="http://schemas.microsoft.com/office/drawing/2014/main" id="{C4FE5350-B57D-4B7F-9902-CF699954837E}"/>
              </a:ext>
            </a:extLst>
          </p:cNvPr>
          <p:cNvSpPr/>
          <p:nvPr/>
        </p:nvSpPr>
        <p:spPr>
          <a:xfrm>
            <a:off x="3875410" y="3074730"/>
            <a:ext cx="262001" cy="28000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rrow: Right 34">
            <a:extLst>
              <a:ext uri="{FF2B5EF4-FFF2-40B4-BE49-F238E27FC236}">
                <a16:creationId xmlns:a16="http://schemas.microsoft.com/office/drawing/2014/main" id="{B1B6DEB0-29AE-46D8-BF6B-000B1E32170F}"/>
              </a:ext>
            </a:extLst>
          </p:cNvPr>
          <p:cNvSpPr/>
          <p:nvPr/>
        </p:nvSpPr>
        <p:spPr>
          <a:xfrm>
            <a:off x="1442866" y="3074730"/>
            <a:ext cx="262001" cy="28000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24D7FB37-F3B5-4FEE-8388-1387829E4DC3}"/>
              </a:ext>
            </a:extLst>
          </p:cNvPr>
          <p:cNvSpPr txBox="1"/>
          <p:nvPr/>
        </p:nvSpPr>
        <p:spPr bwMode="auto">
          <a:xfrm>
            <a:off x="6237866" y="1682359"/>
            <a:ext cx="2676573" cy="29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63709" defTabSz="709487" fontAlgn="auto">
              <a:spcBef>
                <a:spcPts val="408"/>
              </a:spcBef>
              <a:spcAft>
                <a:spcPts val="272"/>
              </a:spcAft>
              <a:buClr>
                <a:srgbClr val="E61E28"/>
              </a:buClr>
              <a:defRPr/>
            </a:pPr>
            <a:r>
              <a:rPr lang="en-GB" sz="1200"/>
              <a:t>Not vulnerable (NV) </a:t>
            </a:r>
            <a:r>
              <a:rPr lang="en-GB" sz="1200" b="0"/>
              <a:t>- No damage or disruption expected </a:t>
            </a:r>
          </a:p>
          <a:p>
            <a:pPr marL="63709" defTabSz="709487" fontAlgn="auto">
              <a:spcBef>
                <a:spcPts val="408"/>
              </a:spcBef>
              <a:spcAft>
                <a:spcPts val="272"/>
              </a:spcAft>
              <a:buClr>
                <a:srgbClr val="E61E28"/>
              </a:buClr>
              <a:defRPr/>
            </a:pPr>
            <a:r>
              <a:rPr lang="en-GB" sz="1200"/>
              <a:t>Low (L)</a:t>
            </a:r>
            <a:r>
              <a:rPr lang="en-GB" sz="1200" b="0"/>
              <a:t> - Minimal physical damage to asset or minimal reduction in function as a result of the defined hazard indicator.</a:t>
            </a:r>
          </a:p>
          <a:p>
            <a:pPr marL="63709" defTabSz="709487" fontAlgn="auto">
              <a:spcBef>
                <a:spcPts val="408"/>
              </a:spcBef>
              <a:spcAft>
                <a:spcPts val="272"/>
              </a:spcAft>
              <a:buClr>
                <a:srgbClr val="E61E28"/>
              </a:buClr>
              <a:defRPr/>
            </a:pPr>
            <a:r>
              <a:rPr lang="en-GB" sz="1200"/>
              <a:t>Medium (M)</a:t>
            </a:r>
            <a:r>
              <a:rPr lang="en-GB" sz="1200" b="0"/>
              <a:t> - Medium physical damage to asset or substantially reduced function or capacity as a result of the defined hazard indicator.</a:t>
            </a:r>
          </a:p>
          <a:p>
            <a:pPr marL="63709" defTabSz="709487" fontAlgn="auto">
              <a:spcBef>
                <a:spcPts val="408"/>
              </a:spcBef>
              <a:spcAft>
                <a:spcPts val="272"/>
              </a:spcAft>
              <a:buClr>
                <a:srgbClr val="E61E28"/>
              </a:buClr>
              <a:defRPr/>
            </a:pPr>
            <a:r>
              <a:rPr lang="en-GB" sz="1200"/>
              <a:t>High (H)</a:t>
            </a:r>
            <a:r>
              <a:rPr lang="en-GB" sz="1200" b="0"/>
              <a:t> - High damage to asset or severe disruption as a result of the defined hazard indicator.</a:t>
            </a:r>
          </a:p>
        </p:txBody>
      </p:sp>
    </p:spTree>
    <p:extLst>
      <p:ext uri="{BB962C8B-B14F-4D97-AF65-F5344CB8AC3E}">
        <p14:creationId xmlns:p14="http://schemas.microsoft.com/office/powerpoint/2010/main" val="373737335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8726FC-E617-42AA-8427-698BE0C929EB}"/>
              </a:ext>
            </a:extLst>
          </p:cNvPr>
          <p:cNvSpPr>
            <a:spLocks noGrp="1"/>
          </p:cNvSpPr>
          <p:nvPr>
            <p:ph type="body" sz="quarter" idx="16"/>
          </p:nvPr>
        </p:nvSpPr>
        <p:spPr>
          <a:xfrm>
            <a:off x="323850" y="1062038"/>
            <a:ext cx="4068763" cy="2369880"/>
          </a:xfrm>
        </p:spPr>
        <p:txBody>
          <a:bodyPr/>
          <a:lstStyle/>
          <a:p>
            <a:r>
              <a:rPr lang="en-GB"/>
              <a:t>The hazard (very low to very high) and vulnerability (low to high) are combined using a risk matrix </a:t>
            </a:r>
          </a:p>
          <a:p>
            <a:pPr lvl="1"/>
            <a:r>
              <a:rPr lang="en-GB"/>
              <a:t>Risk is only estimated where an asset is exposed to the hazard in view, determined by geospatial colocation within a grid cell. </a:t>
            </a:r>
          </a:p>
          <a:p>
            <a:pPr lvl="1"/>
            <a:r>
              <a:rPr lang="en-GB"/>
              <a:t>Risk is calculated at the resolution of the grid and then assigned to assets within each cell.</a:t>
            </a:r>
          </a:p>
        </p:txBody>
      </p:sp>
      <p:sp>
        <p:nvSpPr>
          <p:cNvPr id="16" name="Picture Placeholder 15">
            <a:extLst>
              <a:ext uri="{FF2B5EF4-FFF2-40B4-BE49-F238E27FC236}">
                <a16:creationId xmlns:a16="http://schemas.microsoft.com/office/drawing/2014/main" id="{589428F0-11D4-4CD5-9097-4F6932D7E902}"/>
              </a:ext>
            </a:extLst>
          </p:cNvPr>
          <p:cNvSpPr>
            <a:spLocks noGrp="1"/>
          </p:cNvSpPr>
          <p:nvPr>
            <p:ph type="pic" sz="quarter" idx="18"/>
          </p:nvPr>
        </p:nvSpPr>
        <p:spPr>
          <a:xfrm>
            <a:off x="4752975" y="1062038"/>
            <a:ext cx="4051937" cy="2922211"/>
          </a:xfrm>
        </p:spPr>
      </p:sp>
      <p:sp>
        <p:nvSpPr>
          <p:cNvPr id="3" name="Title 2">
            <a:extLst>
              <a:ext uri="{FF2B5EF4-FFF2-40B4-BE49-F238E27FC236}">
                <a16:creationId xmlns:a16="http://schemas.microsoft.com/office/drawing/2014/main" id="{221BD415-7253-43F2-894C-3B1A7BBBB774}"/>
              </a:ext>
            </a:extLst>
          </p:cNvPr>
          <p:cNvSpPr>
            <a:spLocks noGrp="1"/>
          </p:cNvSpPr>
          <p:nvPr>
            <p:ph type="title"/>
          </p:nvPr>
        </p:nvSpPr>
        <p:spPr>
          <a:xfrm>
            <a:off x="322780" y="267573"/>
            <a:ext cx="8497370" cy="430887"/>
          </a:xfrm>
        </p:spPr>
        <p:txBody>
          <a:bodyPr/>
          <a:lstStyle/>
          <a:p>
            <a:r>
              <a:rPr lang="en-GB"/>
              <a:t>Climate risk assessment </a:t>
            </a:r>
          </a:p>
        </p:txBody>
      </p:sp>
      <p:graphicFrame>
        <p:nvGraphicFramePr>
          <p:cNvPr id="8" name="Content Placeholder 8">
            <a:extLst>
              <a:ext uri="{FF2B5EF4-FFF2-40B4-BE49-F238E27FC236}">
                <a16:creationId xmlns:a16="http://schemas.microsoft.com/office/drawing/2014/main" id="{EE1F9F98-CD69-4171-8E5A-0EAB38766CAA}"/>
              </a:ext>
            </a:extLst>
          </p:cNvPr>
          <p:cNvGraphicFramePr>
            <a:graphicFrameLocks/>
          </p:cNvGraphicFramePr>
          <p:nvPr>
            <p:extLst>
              <p:ext uri="{D42A27DB-BD31-4B8C-83A1-F6EECF244321}">
                <p14:modId xmlns:p14="http://schemas.microsoft.com/office/powerpoint/2010/main" val="3067081454"/>
              </p:ext>
            </p:extLst>
          </p:nvPr>
        </p:nvGraphicFramePr>
        <p:xfrm>
          <a:off x="4751390" y="1091343"/>
          <a:ext cx="4001599" cy="2892906"/>
        </p:xfrm>
        <a:graphic>
          <a:graphicData uri="http://schemas.openxmlformats.org/drawingml/2006/table">
            <a:tbl>
              <a:tblPr firstRow="1" firstCol="1" bandRow="1"/>
              <a:tblGrid>
                <a:gridCol w="571657">
                  <a:extLst>
                    <a:ext uri="{9D8B030D-6E8A-4147-A177-3AD203B41FA5}">
                      <a16:colId xmlns:a16="http://schemas.microsoft.com/office/drawing/2014/main" val="2832739887"/>
                    </a:ext>
                  </a:extLst>
                </a:gridCol>
                <a:gridCol w="571657">
                  <a:extLst>
                    <a:ext uri="{9D8B030D-6E8A-4147-A177-3AD203B41FA5}">
                      <a16:colId xmlns:a16="http://schemas.microsoft.com/office/drawing/2014/main" val="1251390354"/>
                    </a:ext>
                  </a:extLst>
                </a:gridCol>
                <a:gridCol w="571657">
                  <a:extLst>
                    <a:ext uri="{9D8B030D-6E8A-4147-A177-3AD203B41FA5}">
                      <a16:colId xmlns:a16="http://schemas.microsoft.com/office/drawing/2014/main" val="2681581537"/>
                    </a:ext>
                  </a:extLst>
                </a:gridCol>
                <a:gridCol w="571657">
                  <a:extLst>
                    <a:ext uri="{9D8B030D-6E8A-4147-A177-3AD203B41FA5}">
                      <a16:colId xmlns:a16="http://schemas.microsoft.com/office/drawing/2014/main" val="2747165903"/>
                    </a:ext>
                  </a:extLst>
                </a:gridCol>
                <a:gridCol w="571657">
                  <a:extLst>
                    <a:ext uri="{9D8B030D-6E8A-4147-A177-3AD203B41FA5}">
                      <a16:colId xmlns:a16="http://schemas.microsoft.com/office/drawing/2014/main" val="2462234200"/>
                    </a:ext>
                  </a:extLst>
                </a:gridCol>
                <a:gridCol w="571657">
                  <a:extLst>
                    <a:ext uri="{9D8B030D-6E8A-4147-A177-3AD203B41FA5}">
                      <a16:colId xmlns:a16="http://schemas.microsoft.com/office/drawing/2014/main" val="1571565229"/>
                    </a:ext>
                  </a:extLst>
                </a:gridCol>
                <a:gridCol w="571657">
                  <a:extLst>
                    <a:ext uri="{9D8B030D-6E8A-4147-A177-3AD203B41FA5}">
                      <a16:colId xmlns:a16="http://schemas.microsoft.com/office/drawing/2014/main" val="2035706792"/>
                    </a:ext>
                  </a:extLst>
                </a:gridCol>
              </a:tblGrid>
              <a:tr h="606928">
                <a:tc rowSpan="4">
                  <a:txBody>
                    <a:bodyPr/>
                    <a:lstStyle/>
                    <a:p>
                      <a:pPr algn="ctr">
                        <a:lnSpc>
                          <a:spcPct val="105000"/>
                        </a:lnSpc>
                      </a:pPr>
                      <a:r>
                        <a:rPr lang="en-GB" sz="1800">
                          <a:effectLst/>
                          <a:latin typeface="Arial" panose="020B0604020202020204" pitchFamily="34" charset="0"/>
                          <a:ea typeface="Calibri" panose="020F0502020204030204" pitchFamily="34" charset="0"/>
                          <a:cs typeface="Arial" panose="020B0604020202020204" pitchFamily="34" charset="0"/>
                        </a:rPr>
                        <a:t>Vulnerability</a:t>
                      </a:r>
                    </a:p>
                  </a:txBody>
                  <a:tcPr marL="8823" marR="8823" marT="4380" marB="4380" vert="vert270" anchor="ctr">
                    <a:lnL>
                      <a:noFill/>
                    </a:lnL>
                    <a:lnR>
                      <a:noFill/>
                    </a:lnR>
                    <a:lnT>
                      <a:noFill/>
                    </a:lnT>
                    <a:lnB>
                      <a:noFill/>
                    </a:lnB>
                    <a:solidFill>
                      <a:schemeClr val="bg2">
                        <a:lumMod val="20000"/>
                        <a:lumOff val="80000"/>
                      </a:schemeClr>
                    </a:solidFill>
                  </a:tcPr>
                </a:tc>
                <a:tc>
                  <a:txBody>
                    <a:bodyPr/>
                    <a:lstStyle/>
                    <a:p>
                      <a:pPr algn="ctr">
                        <a:lnSpc>
                          <a:spcPct val="105000"/>
                        </a:lnSpc>
                      </a:pPr>
                      <a:r>
                        <a:rPr lang="en-GB" sz="1800">
                          <a:effectLst/>
                          <a:latin typeface="Arial" panose="020B0604020202020204" pitchFamily="34" charset="0"/>
                          <a:ea typeface="Calibri" panose="020F0502020204030204" pitchFamily="34" charset="0"/>
                          <a:cs typeface="Arial" panose="020B0604020202020204" pitchFamily="34" charset="0"/>
                        </a:rPr>
                        <a:t>H</a:t>
                      </a:r>
                    </a:p>
                  </a:txBody>
                  <a:tcPr marL="8823" marR="8823" marT="4380" marB="4380" anchor="ctr">
                    <a:lnL>
                      <a:noFill/>
                    </a:lnL>
                    <a:lnR w="12700" cap="flat" cmpd="sng" algn="ctr">
                      <a:solidFill>
                        <a:srgbClr val="000000"/>
                      </a:solidFill>
                      <a:prstDash val="solid"/>
                      <a:round/>
                      <a:headEnd type="none" w="med" len="med"/>
                      <a:tailEnd type="none" w="med" len="med"/>
                    </a:lnR>
                    <a:lnT>
                      <a:noFill/>
                    </a:lnT>
                    <a:lnB>
                      <a:noFill/>
                    </a:lnB>
                    <a:solidFill>
                      <a:schemeClr val="bg2">
                        <a:lumMod val="20000"/>
                        <a:lumOff val="80000"/>
                      </a:schemeClr>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M</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500"/>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M</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500"/>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H</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H</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VH</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4020A"/>
                    </a:solidFill>
                  </a:tcPr>
                </a:tc>
                <a:extLst>
                  <a:ext uri="{0D108BD9-81ED-4DB2-BD59-A6C34878D82A}">
                    <a16:rowId xmlns:a16="http://schemas.microsoft.com/office/drawing/2014/main" val="1847033137"/>
                  </a:ext>
                </a:extLst>
              </a:tr>
              <a:tr h="606928">
                <a:tc vMerge="1">
                  <a:txBody>
                    <a:bodyPr/>
                    <a:lstStyle/>
                    <a:p>
                      <a:endParaRPr lang="en-GB"/>
                    </a:p>
                  </a:txBody>
                  <a:tcPr/>
                </a:tc>
                <a:tc>
                  <a:txBody>
                    <a:bodyPr/>
                    <a:lstStyle/>
                    <a:p>
                      <a:pPr algn="ctr">
                        <a:lnSpc>
                          <a:spcPct val="105000"/>
                        </a:lnSpc>
                      </a:pPr>
                      <a:r>
                        <a:rPr lang="en-GB" sz="1800">
                          <a:effectLst/>
                          <a:latin typeface="Arial" panose="020B0604020202020204" pitchFamily="34" charset="0"/>
                          <a:ea typeface="Calibri" panose="020F0502020204030204" pitchFamily="34" charset="0"/>
                          <a:cs typeface="Arial" panose="020B0604020202020204" pitchFamily="34" charset="0"/>
                        </a:rPr>
                        <a:t>M</a:t>
                      </a:r>
                    </a:p>
                  </a:txBody>
                  <a:tcPr marL="8823" marR="8823" marT="4380" marB="4380" anchor="ctr">
                    <a:lnL>
                      <a:noFill/>
                    </a:lnL>
                    <a:lnR w="12700" cap="flat" cmpd="sng" algn="ctr">
                      <a:solidFill>
                        <a:srgbClr val="000000"/>
                      </a:solidFill>
                      <a:prstDash val="solid"/>
                      <a:round/>
                      <a:headEnd type="none" w="med" len="med"/>
                      <a:tailEnd type="none" w="med" len="med"/>
                    </a:lnR>
                    <a:lnT>
                      <a:noFill/>
                    </a:lnT>
                    <a:lnB>
                      <a:noFill/>
                    </a:lnB>
                    <a:solidFill>
                      <a:schemeClr val="bg2">
                        <a:lumMod val="20000"/>
                        <a:lumOff val="80000"/>
                      </a:schemeClr>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L</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M</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500"/>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M</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500"/>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H</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H</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252249512"/>
                  </a:ext>
                </a:extLst>
              </a:tr>
              <a:tr h="606928">
                <a:tc vMerge="1">
                  <a:txBody>
                    <a:bodyPr/>
                    <a:lstStyle/>
                    <a:p>
                      <a:endParaRPr lang="en-GB"/>
                    </a:p>
                  </a:txBody>
                  <a:tcPr/>
                </a:tc>
                <a:tc>
                  <a:txBody>
                    <a:bodyPr/>
                    <a:lstStyle/>
                    <a:p>
                      <a:pPr algn="ctr">
                        <a:lnSpc>
                          <a:spcPct val="105000"/>
                        </a:lnSpc>
                      </a:pPr>
                      <a:r>
                        <a:rPr lang="en-GB" sz="1800">
                          <a:effectLst/>
                          <a:latin typeface="Arial" panose="020B0604020202020204" pitchFamily="34" charset="0"/>
                          <a:ea typeface="Calibri" panose="020F0502020204030204" pitchFamily="34" charset="0"/>
                          <a:cs typeface="Arial" panose="020B0604020202020204" pitchFamily="34" charset="0"/>
                        </a:rPr>
                        <a:t>L</a:t>
                      </a:r>
                    </a:p>
                  </a:txBody>
                  <a:tcPr marL="8823" marR="8823" marT="4380" marB="4380" anchor="ctr">
                    <a:lnL>
                      <a:noFill/>
                    </a:lnL>
                    <a:lnR w="12700" cap="flat" cmpd="sng" algn="ctr">
                      <a:solidFill>
                        <a:srgbClr val="000000"/>
                      </a:solidFill>
                      <a:prstDash val="solid"/>
                      <a:round/>
                      <a:headEnd type="none" w="med" len="med"/>
                      <a:tailEnd type="none" w="med" len="med"/>
                    </a:lnR>
                    <a:lnT>
                      <a:noFill/>
                    </a:lnT>
                    <a:lnB>
                      <a:noFill/>
                    </a:lnB>
                    <a:solidFill>
                      <a:schemeClr val="bg2">
                        <a:lumMod val="20000"/>
                        <a:lumOff val="80000"/>
                      </a:schemeClr>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L</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L</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L</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M</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500"/>
                    </a:solidFill>
                  </a:tcPr>
                </a:tc>
                <a:tc>
                  <a:txBody>
                    <a:bodyPr/>
                    <a:lstStyle/>
                    <a:p>
                      <a:pPr algn="ctr">
                        <a:lnSpc>
                          <a:spcPct val="105000"/>
                        </a:lnSpc>
                      </a:pPr>
                      <a:r>
                        <a:rPr lang="en-GB" sz="1800">
                          <a:solidFill>
                            <a:schemeClr val="bg1"/>
                          </a:solidFill>
                          <a:effectLst/>
                          <a:latin typeface="Arial" panose="020B0604020202020204" pitchFamily="34" charset="0"/>
                          <a:ea typeface="Calibri" panose="020F0502020204030204" pitchFamily="34" charset="0"/>
                          <a:cs typeface="Arial" panose="020B0604020202020204" pitchFamily="34" charset="0"/>
                        </a:rPr>
                        <a:t>M</a:t>
                      </a:r>
                    </a:p>
                  </a:txBody>
                  <a:tcPr marL="8823" marR="8823" marT="4380" marB="43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500"/>
                    </a:solidFill>
                  </a:tcPr>
                </a:tc>
                <a:extLst>
                  <a:ext uri="{0D108BD9-81ED-4DB2-BD59-A6C34878D82A}">
                    <a16:rowId xmlns:a16="http://schemas.microsoft.com/office/drawing/2014/main" val="2088678389"/>
                  </a:ext>
                </a:extLst>
              </a:tr>
              <a:tr h="606928">
                <a:tc vMerge="1">
                  <a:txBody>
                    <a:bodyPr/>
                    <a:lstStyle/>
                    <a:p>
                      <a:endParaRPr lang="en-GB"/>
                    </a:p>
                  </a:txBody>
                  <a:tcPr/>
                </a:tc>
                <a:tc>
                  <a:txBody>
                    <a:bodyPr/>
                    <a:lstStyle/>
                    <a:p>
                      <a:pPr algn="ctr"/>
                      <a:endParaRPr lang="en-GB" sz="1800">
                        <a:effectLst/>
                        <a:latin typeface="Arial" panose="020B0604020202020204" pitchFamily="34" charset="0"/>
                        <a:cs typeface="Arial" panose="020B0604020202020204" pitchFamily="34" charset="0"/>
                      </a:endParaRPr>
                    </a:p>
                  </a:txBody>
                  <a:tcPr marL="8823" marR="8823" marT="4380" marB="4380" anchor="ctr">
                    <a:lnL>
                      <a:noFill/>
                    </a:lnL>
                    <a:lnR>
                      <a:noFill/>
                    </a:lnR>
                    <a:lnT>
                      <a:noFill/>
                    </a:lnT>
                    <a:lnB>
                      <a:noFill/>
                    </a:lnB>
                    <a:solidFill>
                      <a:schemeClr val="bg2">
                        <a:lumMod val="20000"/>
                        <a:lumOff val="80000"/>
                      </a:schemeClr>
                    </a:solidFill>
                  </a:tcPr>
                </a:tc>
                <a:tc>
                  <a:txBody>
                    <a:bodyPr/>
                    <a:lstStyle/>
                    <a:p>
                      <a:pPr algn="ctr">
                        <a:lnSpc>
                          <a:spcPct val="105000"/>
                        </a:lnSpc>
                      </a:pPr>
                      <a:r>
                        <a:rPr lang="en-GB" sz="1800">
                          <a:effectLst/>
                          <a:latin typeface="Arial" panose="020B0604020202020204" pitchFamily="34" charset="0"/>
                          <a:ea typeface="Calibri" panose="020F0502020204030204" pitchFamily="34" charset="0"/>
                          <a:cs typeface="Arial" panose="020B0604020202020204" pitchFamily="34" charset="0"/>
                        </a:rPr>
                        <a:t>VL</a:t>
                      </a:r>
                    </a:p>
                  </a:txBody>
                  <a:tcPr marL="8823" marR="8823" marT="4380" marB="4380" anchor="ctr">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gn="ctr">
                        <a:lnSpc>
                          <a:spcPct val="105000"/>
                        </a:lnSpc>
                      </a:pPr>
                      <a:r>
                        <a:rPr lang="en-GB" sz="1800">
                          <a:effectLst/>
                          <a:latin typeface="Arial" panose="020B0604020202020204" pitchFamily="34" charset="0"/>
                          <a:ea typeface="Calibri" panose="020F0502020204030204" pitchFamily="34" charset="0"/>
                          <a:cs typeface="Arial" panose="020B0604020202020204" pitchFamily="34" charset="0"/>
                        </a:rPr>
                        <a:t>L</a:t>
                      </a:r>
                    </a:p>
                  </a:txBody>
                  <a:tcPr marL="8823" marR="8823" marT="4380" marB="4380" anchor="ctr">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gn="ctr">
                        <a:lnSpc>
                          <a:spcPct val="105000"/>
                        </a:lnSpc>
                      </a:pPr>
                      <a:r>
                        <a:rPr lang="en-GB" sz="1800">
                          <a:effectLst/>
                          <a:latin typeface="Arial" panose="020B0604020202020204" pitchFamily="34" charset="0"/>
                          <a:ea typeface="Calibri" panose="020F0502020204030204" pitchFamily="34" charset="0"/>
                          <a:cs typeface="Arial" panose="020B0604020202020204" pitchFamily="34" charset="0"/>
                        </a:rPr>
                        <a:t>M</a:t>
                      </a:r>
                    </a:p>
                  </a:txBody>
                  <a:tcPr marL="8823" marR="8823" marT="4380" marB="4380" anchor="ctr">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gn="ctr">
                        <a:lnSpc>
                          <a:spcPct val="105000"/>
                        </a:lnSpc>
                      </a:pPr>
                      <a:r>
                        <a:rPr lang="en-GB" sz="1800">
                          <a:effectLst/>
                          <a:latin typeface="Arial" panose="020B0604020202020204" pitchFamily="34" charset="0"/>
                          <a:ea typeface="Calibri" panose="020F0502020204030204" pitchFamily="34" charset="0"/>
                          <a:cs typeface="Arial" panose="020B0604020202020204" pitchFamily="34" charset="0"/>
                        </a:rPr>
                        <a:t>H</a:t>
                      </a:r>
                    </a:p>
                  </a:txBody>
                  <a:tcPr marL="8823" marR="8823" marT="4380" marB="4380" anchor="ctr">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tc>
                  <a:txBody>
                    <a:bodyPr/>
                    <a:lstStyle/>
                    <a:p>
                      <a:pPr algn="ctr">
                        <a:lnSpc>
                          <a:spcPct val="105000"/>
                        </a:lnSpc>
                      </a:pPr>
                      <a:r>
                        <a:rPr lang="en-GB" sz="1800">
                          <a:effectLst/>
                          <a:latin typeface="Arial" panose="020B0604020202020204" pitchFamily="34" charset="0"/>
                          <a:ea typeface="Calibri" panose="020F0502020204030204" pitchFamily="34" charset="0"/>
                          <a:cs typeface="Arial" panose="020B0604020202020204" pitchFamily="34" charset="0"/>
                        </a:rPr>
                        <a:t>VH</a:t>
                      </a:r>
                    </a:p>
                  </a:txBody>
                  <a:tcPr marL="8823" marR="8823" marT="4380" marB="4380" anchor="ctr">
                    <a:lnL>
                      <a:noFill/>
                    </a:lnL>
                    <a:lnR>
                      <a:noFill/>
                    </a:lnR>
                    <a:lnT w="12700" cap="flat" cmpd="sng" algn="ctr">
                      <a:solidFill>
                        <a:srgbClr val="000000"/>
                      </a:solidFill>
                      <a:prstDash val="solid"/>
                      <a:round/>
                      <a:headEnd type="none" w="med" len="med"/>
                      <a:tailEnd type="none" w="med" len="med"/>
                    </a:lnT>
                    <a:lnB>
                      <a:noFill/>
                    </a:lnB>
                    <a:solidFill>
                      <a:schemeClr val="bg2">
                        <a:lumMod val="20000"/>
                        <a:lumOff val="80000"/>
                      </a:schemeClr>
                    </a:solidFill>
                  </a:tcPr>
                </a:tc>
                <a:extLst>
                  <a:ext uri="{0D108BD9-81ED-4DB2-BD59-A6C34878D82A}">
                    <a16:rowId xmlns:a16="http://schemas.microsoft.com/office/drawing/2014/main" val="3208679334"/>
                  </a:ext>
                </a:extLst>
              </a:tr>
              <a:tr h="465194">
                <a:tc>
                  <a:txBody>
                    <a:bodyPr/>
                    <a:lstStyle/>
                    <a:p>
                      <a:endParaRPr lang="en-GB" sz="1800">
                        <a:effectLst/>
                        <a:latin typeface="Arial" panose="020B0604020202020204" pitchFamily="34" charset="0"/>
                        <a:cs typeface="Arial" panose="020B0604020202020204" pitchFamily="34" charset="0"/>
                      </a:endParaRPr>
                    </a:p>
                  </a:txBody>
                  <a:tcPr marL="8823" marR="8823" marT="4380" marB="4380">
                    <a:lnL>
                      <a:noFill/>
                    </a:lnL>
                    <a:lnR>
                      <a:noFill/>
                    </a:lnR>
                    <a:lnT>
                      <a:noFill/>
                    </a:lnT>
                    <a:lnB>
                      <a:noFill/>
                    </a:lnB>
                    <a:solidFill>
                      <a:schemeClr val="bg2">
                        <a:lumMod val="20000"/>
                        <a:lumOff val="80000"/>
                      </a:schemeClr>
                    </a:solidFill>
                  </a:tcPr>
                </a:tc>
                <a:tc>
                  <a:txBody>
                    <a:bodyPr/>
                    <a:lstStyle/>
                    <a:p>
                      <a:endParaRPr lang="en-GB" sz="1800">
                        <a:effectLst/>
                        <a:latin typeface="Arial" panose="020B0604020202020204" pitchFamily="34" charset="0"/>
                        <a:cs typeface="Arial" panose="020B0604020202020204" pitchFamily="34" charset="0"/>
                      </a:endParaRPr>
                    </a:p>
                  </a:txBody>
                  <a:tcPr marL="8823" marR="8823" marT="4380" marB="4380">
                    <a:lnL>
                      <a:noFill/>
                    </a:lnL>
                    <a:lnR>
                      <a:noFill/>
                    </a:lnR>
                    <a:lnT>
                      <a:noFill/>
                    </a:lnT>
                    <a:lnB>
                      <a:noFill/>
                    </a:lnB>
                    <a:solidFill>
                      <a:schemeClr val="bg2">
                        <a:lumMod val="20000"/>
                        <a:lumOff val="80000"/>
                      </a:schemeClr>
                    </a:solidFill>
                  </a:tcPr>
                </a:tc>
                <a:tc gridSpan="5">
                  <a:txBody>
                    <a:bodyPr/>
                    <a:lstStyle/>
                    <a:p>
                      <a:pPr algn="ctr">
                        <a:lnSpc>
                          <a:spcPct val="105000"/>
                        </a:lnSpc>
                      </a:pPr>
                      <a:r>
                        <a:rPr lang="en-GB" sz="1800">
                          <a:effectLst/>
                          <a:latin typeface="Arial" panose="020B0604020202020204" pitchFamily="34" charset="0"/>
                          <a:ea typeface="Calibri" panose="020F0502020204030204" pitchFamily="34" charset="0"/>
                          <a:cs typeface="Arial" panose="020B0604020202020204" pitchFamily="34" charset="0"/>
                        </a:rPr>
                        <a:t>Hazard</a:t>
                      </a:r>
                    </a:p>
                  </a:txBody>
                  <a:tcPr marL="8823" marR="8823" marT="4380" marB="4380">
                    <a:lnL>
                      <a:noFill/>
                    </a:lnL>
                    <a:lnR>
                      <a:noFill/>
                    </a:lnR>
                    <a:lnT>
                      <a:noFill/>
                    </a:lnT>
                    <a:lnB>
                      <a:noFill/>
                    </a:lnB>
                    <a:solidFill>
                      <a:schemeClr val="bg2">
                        <a:lumMod val="20000"/>
                        <a:lumOff val="8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40543965"/>
                  </a:ext>
                </a:extLst>
              </a:tr>
            </a:tbl>
          </a:graphicData>
        </a:graphic>
      </p:graphicFrame>
    </p:spTree>
    <p:extLst>
      <p:ext uri="{BB962C8B-B14F-4D97-AF65-F5344CB8AC3E}">
        <p14:creationId xmlns:p14="http://schemas.microsoft.com/office/powerpoint/2010/main" val="299707119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EB6EA2-1F3D-4E6E-A907-A1E52823B1EC}"/>
              </a:ext>
            </a:extLst>
          </p:cNvPr>
          <p:cNvSpPr>
            <a:spLocks noGrp="1"/>
          </p:cNvSpPr>
          <p:nvPr>
            <p:ph type="body" sz="quarter" idx="15"/>
          </p:nvPr>
        </p:nvSpPr>
        <p:spPr>
          <a:xfrm>
            <a:off x="330194" y="2536528"/>
            <a:ext cx="2524125" cy="984885"/>
          </a:xfrm>
        </p:spPr>
        <p:txBody>
          <a:bodyPr/>
          <a:lstStyle/>
          <a:p>
            <a:r>
              <a:rPr lang="en-GB" dirty="0"/>
              <a:t>What have we learned?</a:t>
            </a:r>
          </a:p>
        </p:txBody>
      </p:sp>
      <p:sp>
        <p:nvSpPr>
          <p:cNvPr id="3" name="Text Placeholder 2">
            <a:extLst>
              <a:ext uri="{FF2B5EF4-FFF2-40B4-BE49-F238E27FC236}">
                <a16:creationId xmlns:a16="http://schemas.microsoft.com/office/drawing/2014/main" id="{05E16582-3737-4C1D-8FCF-BEA4565861AE}"/>
              </a:ext>
            </a:extLst>
          </p:cNvPr>
          <p:cNvSpPr>
            <a:spLocks noGrp="1"/>
          </p:cNvSpPr>
          <p:nvPr>
            <p:ph type="body" sz="quarter" idx="17"/>
          </p:nvPr>
        </p:nvSpPr>
        <p:spPr/>
        <p:txBody>
          <a:bodyPr/>
          <a:lstStyle/>
          <a:p>
            <a:r>
              <a:rPr lang="en-GB"/>
              <a:t>03</a:t>
            </a:r>
          </a:p>
        </p:txBody>
      </p:sp>
    </p:spTree>
    <p:extLst>
      <p:ext uri="{BB962C8B-B14F-4D97-AF65-F5344CB8AC3E}">
        <p14:creationId xmlns:p14="http://schemas.microsoft.com/office/powerpoint/2010/main" val="131782092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DD7DF62-0BD0-4971-861E-777F35FE9EAF}"/>
              </a:ext>
            </a:extLst>
          </p:cNvPr>
          <p:cNvSpPr>
            <a:spLocks noGrp="1"/>
          </p:cNvSpPr>
          <p:nvPr>
            <p:ph type="body" sz="quarter" idx="16"/>
          </p:nvPr>
        </p:nvSpPr>
        <p:spPr>
          <a:xfrm>
            <a:off x="306414" y="1023491"/>
            <a:ext cx="2592000" cy="2526457"/>
          </a:xfrm>
        </p:spPr>
        <p:txBody>
          <a:bodyPr anchor="ctr"/>
          <a:lstStyle/>
          <a:p>
            <a:r>
              <a:rPr lang="en-GB" b="0"/>
              <a:t>Most hazards are projected to increase in frequency in future, with </a:t>
            </a:r>
            <a:r>
              <a:rPr lang="en-GB"/>
              <a:t>high temperatures </a:t>
            </a:r>
            <a:r>
              <a:rPr lang="en-GB" b="0"/>
              <a:t>and </a:t>
            </a:r>
            <a:r>
              <a:rPr lang="en-GB"/>
              <a:t>coastal flooding </a:t>
            </a:r>
            <a:r>
              <a:rPr lang="en-GB" b="0"/>
              <a:t>of particular concern.</a:t>
            </a:r>
            <a:endParaRPr lang="en-GB"/>
          </a:p>
        </p:txBody>
      </p:sp>
      <p:sp>
        <p:nvSpPr>
          <p:cNvPr id="7" name="Text Placeholder 6">
            <a:extLst>
              <a:ext uri="{FF2B5EF4-FFF2-40B4-BE49-F238E27FC236}">
                <a16:creationId xmlns:a16="http://schemas.microsoft.com/office/drawing/2014/main" id="{E7D98D48-ADEB-45B6-B9C7-4951FF5D1B35}"/>
              </a:ext>
            </a:extLst>
          </p:cNvPr>
          <p:cNvSpPr>
            <a:spLocks noGrp="1"/>
          </p:cNvSpPr>
          <p:nvPr>
            <p:ph type="body" sz="quarter" idx="18"/>
          </p:nvPr>
        </p:nvSpPr>
        <p:spPr>
          <a:xfrm>
            <a:off x="3740932" y="1135856"/>
            <a:ext cx="1965601" cy="3262432"/>
          </a:xfrm>
        </p:spPr>
        <p:txBody>
          <a:bodyPr/>
          <a:lstStyle/>
          <a:p>
            <a:r>
              <a:rPr lang="en-GB" sz="1400" b="0">
                <a:solidFill>
                  <a:srgbClr val="646467"/>
                </a:solidFill>
              </a:rPr>
              <a:t>Risks from river and coastal flooding stand out as significant </a:t>
            </a:r>
            <a:r>
              <a:rPr lang="en-GB" sz="1400">
                <a:solidFill>
                  <a:srgbClr val="646467"/>
                </a:solidFill>
              </a:rPr>
              <a:t>for all asset types in baseline and future climate</a:t>
            </a:r>
            <a:r>
              <a:rPr lang="en-GB" sz="1400" b="0">
                <a:solidFill>
                  <a:srgbClr val="646467"/>
                </a:solidFill>
              </a:rPr>
              <a:t>.</a:t>
            </a:r>
          </a:p>
          <a:p>
            <a:endParaRPr lang="en-GB" sz="1400" b="0">
              <a:solidFill>
                <a:srgbClr val="646467"/>
              </a:solidFill>
            </a:endParaRPr>
          </a:p>
          <a:p>
            <a:r>
              <a:rPr lang="en-GB" sz="1400" b="0">
                <a:solidFill>
                  <a:srgbClr val="646467"/>
                </a:solidFill>
              </a:rPr>
              <a:t>Risks from high temperature and heatwaves are seen to i</a:t>
            </a:r>
            <a:r>
              <a:rPr lang="en-GB" sz="1400">
                <a:solidFill>
                  <a:srgbClr val="646467"/>
                </a:solidFill>
              </a:rPr>
              <a:t>ncrease significantly </a:t>
            </a:r>
            <a:r>
              <a:rPr lang="en-GB" sz="1400" b="0">
                <a:solidFill>
                  <a:srgbClr val="646467"/>
                </a:solidFill>
              </a:rPr>
              <a:t>over time for many asset types.</a:t>
            </a:r>
          </a:p>
          <a:p>
            <a:endParaRPr lang="en-GB" sz="1400"/>
          </a:p>
        </p:txBody>
      </p:sp>
      <p:sp>
        <p:nvSpPr>
          <p:cNvPr id="6" name="Text Placeholder 5">
            <a:extLst>
              <a:ext uri="{FF2B5EF4-FFF2-40B4-BE49-F238E27FC236}">
                <a16:creationId xmlns:a16="http://schemas.microsoft.com/office/drawing/2014/main" id="{6FB68C20-8918-4963-90A8-A6578B8C0CEE}"/>
              </a:ext>
            </a:extLst>
          </p:cNvPr>
          <p:cNvSpPr>
            <a:spLocks noGrp="1"/>
          </p:cNvSpPr>
          <p:nvPr>
            <p:ph type="body" sz="quarter" idx="17"/>
          </p:nvPr>
        </p:nvSpPr>
        <p:spPr>
          <a:xfrm>
            <a:off x="6502126" y="1088568"/>
            <a:ext cx="2328611" cy="3416320"/>
          </a:xfrm>
        </p:spPr>
        <p:txBody>
          <a:bodyPr/>
          <a:lstStyle/>
          <a:p>
            <a:r>
              <a:rPr lang="en-GB" sz="1400" b="0">
                <a:solidFill>
                  <a:srgbClr val="646467"/>
                </a:solidFill>
              </a:rPr>
              <a:t>Risks from low temperature and freeze-thaw </a:t>
            </a:r>
            <a:r>
              <a:rPr lang="en-GB" sz="1400">
                <a:solidFill>
                  <a:srgbClr val="646467"/>
                </a:solidFill>
              </a:rPr>
              <a:t>decrease</a:t>
            </a:r>
            <a:r>
              <a:rPr lang="en-GB" sz="1400" b="0">
                <a:solidFill>
                  <a:srgbClr val="646467"/>
                </a:solidFill>
              </a:rPr>
              <a:t> in future, but cold extremes will still occur.</a:t>
            </a:r>
          </a:p>
          <a:p>
            <a:endParaRPr lang="en-GB" sz="1400" b="0">
              <a:solidFill>
                <a:srgbClr val="646467"/>
              </a:solidFill>
            </a:endParaRPr>
          </a:p>
          <a:p>
            <a:r>
              <a:rPr lang="en-GB" sz="1400" b="0">
                <a:solidFill>
                  <a:srgbClr val="646467"/>
                </a:solidFill>
              </a:rPr>
              <a:t>Lightning is a </a:t>
            </a:r>
            <a:r>
              <a:rPr lang="en-GB" sz="1400">
                <a:solidFill>
                  <a:srgbClr val="646467"/>
                </a:solidFill>
              </a:rPr>
              <a:t>potential issue,</a:t>
            </a:r>
            <a:r>
              <a:rPr lang="en-GB" sz="1400" b="0">
                <a:solidFill>
                  <a:srgbClr val="646467"/>
                </a:solidFill>
              </a:rPr>
              <a:t> but there are large uncertainties.</a:t>
            </a:r>
          </a:p>
          <a:p>
            <a:endParaRPr lang="en-GB" sz="1400" b="0">
              <a:solidFill>
                <a:srgbClr val="646467"/>
              </a:solidFill>
            </a:endParaRPr>
          </a:p>
          <a:p>
            <a:r>
              <a:rPr lang="en-GB" sz="1400" b="0">
                <a:solidFill>
                  <a:srgbClr val="646467"/>
                </a:solidFill>
              </a:rPr>
              <a:t>High winds and compound events show little clear change across the time periods and scenarios.</a:t>
            </a:r>
          </a:p>
        </p:txBody>
      </p:sp>
      <p:sp>
        <p:nvSpPr>
          <p:cNvPr id="4" name="Title 3">
            <a:extLst>
              <a:ext uri="{FF2B5EF4-FFF2-40B4-BE49-F238E27FC236}">
                <a16:creationId xmlns:a16="http://schemas.microsoft.com/office/drawing/2014/main" id="{F14B4F4F-E827-49F1-8AFF-8407FA51FF51}"/>
              </a:ext>
            </a:extLst>
          </p:cNvPr>
          <p:cNvSpPr>
            <a:spLocks noGrp="1"/>
          </p:cNvSpPr>
          <p:nvPr>
            <p:ph type="title"/>
          </p:nvPr>
        </p:nvSpPr>
        <p:spPr/>
        <p:txBody>
          <a:bodyPr/>
          <a:lstStyle/>
          <a:p>
            <a:r>
              <a:rPr lang="en-GB"/>
              <a:t>Key Findings</a:t>
            </a:r>
          </a:p>
        </p:txBody>
      </p:sp>
      <p:grpSp>
        <p:nvGrpSpPr>
          <p:cNvPr id="8" name="Group 7">
            <a:extLst>
              <a:ext uri="{FF2B5EF4-FFF2-40B4-BE49-F238E27FC236}">
                <a16:creationId xmlns:a16="http://schemas.microsoft.com/office/drawing/2014/main" id="{096A7071-15B6-4025-AB37-681EEF16F52C}"/>
              </a:ext>
            </a:extLst>
          </p:cNvPr>
          <p:cNvGrpSpPr/>
          <p:nvPr/>
        </p:nvGrpSpPr>
        <p:grpSpPr>
          <a:xfrm>
            <a:off x="3088034" y="1755440"/>
            <a:ext cx="590403" cy="582279"/>
            <a:chOff x="2898609" y="1195638"/>
            <a:chExt cx="845217" cy="833588"/>
          </a:xfrm>
        </p:grpSpPr>
        <p:pic>
          <p:nvPicPr>
            <p:cNvPr id="9" name="Graphic 8" descr="Wave outline">
              <a:extLst>
                <a:ext uri="{FF2B5EF4-FFF2-40B4-BE49-F238E27FC236}">
                  <a16:creationId xmlns:a16="http://schemas.microsoft.com/office/drawing/2014/main" id="{2D0E4C49-3E07-494E-BCCA-32F1F6E46C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3832" y="1218900"/>
              <a:ext cx="706854" cy="706854"/>
            </a:xfrm>
            <a:prstGeom prst="rect">
              <a:avLst/>
            </a:prstGeom>
          </p:spPr>
        </p:pic>
        <p:sp>
          <p:nvSpPr>
            <p:cNvPr id="10" name="Oval 9">
              <a:extLst>
                <a:ext uri="{FF2B5EF4-FFF2-40B4-BE49-F238E27FC236}">
                  <a16:creationId xmlns:a16="http://schemas.microsoft.com/office/drawing/2014/main" id="{037CC8AA-AC53-4BD9-BC67-776DDBCC3AFB}"/>
                </a:ext>
              </a:extLst>
            </p:cNvPr>
            <p:cNvSpPr/>
            <p:nvPr/>
          </p:nvSpPr>
          <p:spPr>
            <a:xfrm>
              <a:off x="2898609" y="1195638"/>
              <a:ext cx="845217" cy="833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6"/>
            </a:p>
          </p:txBody>
        </p:sp>
      </p:grpSp>
      <p:grpSp>
        <p:nvGrpSpPr>
          <p:cNvPr id="11" name="Group 10">
            <a:extLst>
              <a:ext uri="{FF2B5EF4-FFF2-40B4-BE49-F238E27FC236}">
                <a16:creationId xmlns:a16="http://schemas.microsoft.com/office/drawing/2014/main" id="{B64133E9-9637-4534-9987-54B6B18F2E55}"/>
              </a:ext>
            </a:extLst>
          </p:cNvPr>
          <p:cNvGrpSpPr/>
          <p:nvPr/>
        </p:nvGrpSpPr>
        <p:grpSpPr>
          <a:xfrm>
            <a:off x="3041133" y="2803934"/>
            <a:ext cx="561976" cy="554244"/>
            <a:chOff x="2914650" y="2174207"/>
            <a:chExt cx="845217" cy="833588"/>
          </a:xfrm>
        </p:grpSpPr>
        <p:sp>
          <p:nvSpPr>
            <p:cNvPr id="12" name="Oval 11">
              <a:extLst>
                <a:ext uri="{FF2B5EF4-FFF2-40B4-BE49-F238E27FC236}">
                  <a16:creationId xmlns:a16="http://schemas.microsoft.com/office/drawing/2014/main" id="{7835CBCB-AB4E-4B61-89FA-A1DCD3F14914}"/>
                </a:ext>
              </a:extLst>
            </p:cNvPr>
            <p:cNvSpPr/>
            <p:nvPr/>
          </p:nvSpPr>
          <p:spPr>
            <a:xfrm>
              <a:off x="2914650" y="2174207"/>
              <a:ext cx="845217" cy="833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9487" fontAlgn="auto">
                <a:spcBef>
                  <a:spcPts val="0"/>
                </a:spcBef>
                <a:spcAft>
                  <a:spcPts val="0"/>
                </a:spcAft>
                <a:buClrTx/>
              </a:pPr>
              <a:endParaRPr lang="en-GB" sz="1428" b="0" kern="1200">
                <a:solidFill>
                  <a:srgbClr val="FFFFFF"/>
                </a:solidFill>
                <a:latin typeface="Arial"/>
                <a:ea typeface="ＭＳ Ｐゴシック"/>
              </a:endParaRPr>
            </a:p>
          </p:txBody>
        </p:sp>
        <p:pic>
          <p:nvPicPr>
            <p:cNvPr id="13" name="Graphic 12" descr="Thermometer with solid fill">
              <a:extLst>
                <a:ext uri="{FF2B5EF4-FFF2-40B4-BE49-F238E27FC236}">
                  <a16:creationId xmlns:a16="http://schemas.microsoft.com/office/drawing/2014/main" id="{13432D0E-CCB1-4673-8A10-35AEA47D42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0395" y="2224138"/>
              <a:ext cx="733725" cy="733725"/>
            </a:xfrm>
            <a:prstGeom prst="rect">
              <a:avLst/>
            </a:prstGeom>
          </p:spPr>
        </p:pic>
      </p:grpSp>
      <p:grpSp>
        <p:nvGrpSpPr>
          <p:cNvPr id="14" name="Group 13">
            <a:extLst>
              <a:ext uri="{FF2B5EF4-FFF2-40B4-BE49-F238E27FC236}">
                <a16:creationId xmlns:a16="http://schemas.microsoft.com/office/drawing/2014/main" id="{352C407C-7841-4DFA-9B6F-89508247D65A}"/>
              </a:ext>
            </a:extLst>
          </p:cNvPr>
          <p:cNvGrpSpPr/>
          <p:nvPr/>
        </p:nvGrpSpPr>
        <p:grpSpPr>
          <a:xfrm>
            <a:off x="3088034" y="1100791"/>
            <a:ext cx="590403" cy="582280"/>
            <a:chOff x="2792155" y="1998266"/>
            <a:chExt cx="845217" cy="833588"/>
          </a:xfrm>
        </p:grpSpPr>
        <p:sp>
          <p:nvSpPr>
            <p:cNvPr id="15" name="Oval 14">
              <a:extLst>
                <a:ext uri="{FF2B5EF4-FFF2-40B4-BE49-F238E27FC236}">
                  <a16:creationId xmlns:a16="http://schemas.microsoft.com/office/drawing/2014/main" id="{F737DFF0-4386-49D4-A666-D93E702354A0}"/>
                </a:ext>
              </a:extLst>
            </p:cNvPr>
            <p:cNvSpPr/>
            <p:nvPr/>
          </p:nvSpPr>
          <p:spPr>
            <a:xfrm>
              <a:off x="2792155" y="1998266"/>
              <a:ext cx="845217" cy="833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2" descr="Flood symbol - Free weather icons">
              <a:extLst>
                <a:ext uri="{FF2B5EF4-FFF2-40B4-BE49-F238E27FC236}">
                  <a16:creationId xmlns:a16="http://schemas.microsoft.com/office/drawing/2014/main" id="{FD9CB16F-994F-4226-BAC7-B91883566528}"/>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40408" y="2132552"/>
              <a:ext cx="565016" cy="565016"/>
            </a:xfrm>
            <a:prstGeom prst="rect">
              <a:avLst/>
            </a:prstGeom>
            <a:noFill/>
            <a:ln>
              <a:noFill/>
            </a:ln>
          </p:spPr>
        </p:pic>
      </p:grpSp>
      <p:grpSp>
        <p:nvGrpSpPr>
          <p:cNvPr id="20" name="Group 19">
            <a:extLst>
              <a:ext uri="{FF2B5EF4-FFF2-40B4-BE49-F238E27FC236}">
                <a16:creationId xmlns:a16="http://schemas.microsoft.com/office/drawing/2014/main" id="{A932888D-00B3-4E62-BFB5-88F9E33DDABF}"/>
              </a:ext>
            </a:extLst>
          </p:cNvPr>
          <p:cNvGrpSpPr/>
          <p:nvPr/>
        </p:nvGrpSpPr>
        <p:grpSpPr>
          <a:xfrm>
            <a:off x="3041133" y="3431842"/>
            <a:ext cx="596305" cy="588101"/>
            <a:chOff x="6622606" y="2036739"/>
            <a:chExt cx="845217" cy="833588"/>
          </a:xfrm>
        </p:grpSpPr>
        <p:sp>
          <p:nvSpPr>
            <p:cNvPr id="21" name="Oval 20">
              <a:extLst>
                <a:ext uri="{FF2B5EF4-FFF2-40B4-BE49-F238E27FC236}">
                  <a16:creationId xmlns:a16="http://schemas.microsoft.com/office/drawing/2014/main" id="{4FC6722D-9B2E-42F5-B663-7091A9730F02}"/>
                </a:ext>
              </a:extLst>
            </p:cNvPr>
            <p:cNvSpPr/>
            <p:nvPr/>
          </p:nvSpPr>
          <p:spPr>
            <a:xfrm>
              <a:off x="6622606" y="2036739"/>
              <a:ext cx="845217" cy="833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Sun outline">
              <a:extLst>
                <a:ext uri="{FF2B5EF4-FFF2-40B4-BE49-F238E27FC236}">
                  <a16:creationId xmlns:a16="http://schemas.microsoft.com/office/drawing/2014/main" id="{6036459C-70FA-42F1-BE9C-CC0DBC075324}"/>
                </a:ext>
              </a:extLst>
            </p:cNvPr>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0876" y="2137634"/>
              <a:ext cx="631797" cy="631797"/>
            </a:xfrm>
            <a:prstGeom prst="rect">
              <a:avLst/>
            </a:prstGeom>
          </p:spPr>
        </p:pic>
      </p:grpSp>
      <p:sp>
        <p:nvSpPr>
          <p:cNvPr id="24" name="Speech Bubble: Rectangle with Corners Rounded 23">
            <a:extLst>
              <a:ext uri="{FF2B5EF4-FFF2-40B4-BE49-F238E27FC236}">
                <a16:creationId xmlns:a16="http://schemas.microsoft.com/office/drawing/2014/main" id="{80FDAFEA-B83B-4524-A86F-37E7CB88B415}"/>
              </a:ext>
            </a:extLst>
          </p:cNvPr>
          <p:cNvSpPr/>
          <p:nvPr/>
        </p:nvSpPr>
        <p:spPr>
          <a:xfrm>
            <a:off x="436944" y="3693831"/>
            <a:ext cx="2266370" cy="876479"/>
          </a:xfrm>
          <a:prstGeom prst="wedgeRoundRectCallout">
            <a:avLst>
              <a:gd name="adj1" fmla="val 61686"/>
              <a:gd name="adj2" fmla="val 8326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b="0" i="1">
                <a:solidFill>
                  <a:schemeClr val="bg1"/>
                </a:solidFill>
              </a:rPr>
              <a:t>By 2070s, almost all assets by the coast may be at high risk from coastal flooding. </a:t>
            </a:r>
          </a:p>
        </p:txBody>
      </p:sp>
      <p:grpSp>
        <p:nvGrpSpPr>
          <p:cNvPr id="31" name="Group 30">
            <a:extLst>
              <a:ext uri="{FF2B5EF4-FFF2-40B4-BE49-F238E27FC236}">
                <a16:creationId xmlns:a16="http://schemas.microsoft.com/office/drawing/2014/main" id="{70AF983E-2752-486A-B38B-5CDE1479458D}"/>
              </a:ext>
            </a:extLst>
          </p:cNvPr>
          <p:cNvGrpSpPr/>
          <p:nvPr/>
        </p:nvGrpSpPr>
        <p:grpSpPr>
          <a:xfrm>
            <a:off x="5856323" y="1088568"/>
            <a:ext cx="570475" cy="554244"/>
            <a:chOff x="2787525" y="4437110"/>
            <a:chExt cx="857999" cy="833588"/>
          </a:xfrm>
        </p:grpSpPr>
        <p:sp>
          <p:nvSpPr>
            <p:cNvPr id="32" name="Oval 31">
              <a:extLst>
                <a:ext uri="{FF2B5EF4-FFF2-40B4-BE49-F238E27FC236}">
                  <a16:creationId xmlns:a16="http://schemas.microsoft.com/office/drawing/2014/main" id="{9CBEEF94-C7C1-416A-B7F7-A94343E19411}"/>
                </a:ext>
              </a:extLst>
            </p:cNvPr>
            <p:cNvSpPr/>
            <p:nvPr/>
          </p:nvSpPr>
          <p:spPr>
            <a:xfrm>
              <a:off x="2800307" y="4437110"/>
              <a:ext cx="845217" cy="833588"/>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Graphic 32" descr="Thermometer outline">
              <a:extLst>
                <a:ext uri="{FF2B5EF4-FFF2-40B4-BE49-F238E27FC236}">
                  <a16:creationId xmlns:a16="http://schemas.microsoft.com/office/drawing/2014/main" id="{4942CB9E-B558-4916-8395-00AF1CCAB74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87525" y="4490432"/>
              <a:ext cx="697352" cy="697352"/>
            </a:xfrm>
            <a:prstGeom prst="rect">
              <a:avLst/>
            </a:prstGeom>
          </p:spPr>
        </p:pic>
        <p:pic>
          <p:nvPicPr>
            <p:cNvPr id="34" name="Graphic 33" descr="Snowflake outline">
              <a:extLst>
                <a:ext uri="{FF2B5EF4-FFF2-40B4-BE49-F238E27FC236}">
                  <a16:creationId xmlns:a16="http://schemas.microsoft.com/office/drawing/2014/main" id="{2C0ECA84-BC98-4F3D-8A54-AA6903297A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93183" y="4580946"/>
              <a:ext cx="422566" cy="422566"/>
            </a:xfrm>
            <a:prstGeom prst="rect">
              <a:avLst/>
            </a:prstGeom>
          </p:spPr>
        </p:pic>
      </p:grpSp>
      <p:grpSp>
        <p:nvGrpSpPr>
          <p:cNvPr id="35" name="Group 34">
            <a:extLst>
              <a:ext uri="{FF2B5EF4-FFF2-40B4-BE49-F238E27FC236}">
                <a16:creationId xmlns:a16="http://schemas.microsoft.com/office/drawing/2014/main" id="{CB5BF0F5-2FA5-43C0-8AD6-755E202F6E28}"/>
              </a:ext>
            </a:extLst>
          </p:cNvPr>
          <p:cNvGrpSpPr/>
          <p:nvPr/>
        </p:nvGrpSpPr>
        <p:grpSpPr>
          <a:xfrm>
            <a:off x="5858404" y="1702996"/>
            <a:ext cx="548597" cy="526956"/>
            <a:chOff x="6628799" y="4375435"/>
            <a:chExt cx="867821" cy="833588"/>
          </a:xfrm>
        </p:grpSpPr>
        <p:sp>
          <p:nvSpPr>
            <p:cNvPr id="36" name="Oval 35">
              <a:extLst>
                <a:ext uri="{FF2B5EF4-FFF2-40B4-BE49-F238E27FC236}">
                  <a16:creationId xmlns:a16="http://schemas.microsoft.com/office/drawing/2014/main" id="{15979398-FE43-405B-AFC0-396A5E2FF918}"/>
                </a:ext>
              </a:extLst>
            </p:cNvPr>
            <p:cNvSpPr/>
            <p:nvPr/>
          </p:nvSpPr>
          <p:spPr>
            <a:xfrm>
              <a:off x="6651403" y="4375435"/>
              <a:ext cx="845217" cy="833588"/>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6" descr="Sun outline">
              <a:extLst>
                <a:ext uri="{FF2B5EF4-FFF2-40B4-BE49-F238E27FC236}">
                  <a16:creationId xmlns:a16="http://schemas.microsoft.com/office/drawing/2014/main" id="{2E8FF3AD-9982-439F-99AE-69C0A18942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54191" y="4612088"/>
              <a:ext cx="404758" cy="404758"/>
            </a:xfrm>
            <a:prstGeom prst="rect">
              <a:avLst/>
            </a:prstGeom>
          </p:spPr>
        </p:pic>
        <p:pic>
          <p:nvPicPr>
            <p:cNvPr id="38" name="Graphic 37" descr="Snowflake outline">
              <a:extLst>
                <a:ext uri="{FF2B5EF4-FFF2-40B4-BE49-F238E27FC236}">
                  <a16:creationId xmlns:a16="http://schemas.microsoft.com/office/drawing/2014/main" id="{673629D6-BD04-4EF5-94EC-3F98B70097B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628799" y="4564506"/>
              <a:ext cx="499365" cy="499365"/>
            </a:xfrm>
            <a:prstGeom prst="rect">
              <a:avLst/>
            </a:prstGeom>
          </p:spPr>
        </p:pic>
      </p:grpSp>
      <p:grpSp>
        <p:nvGrpSpPr>
          <p:cNvPr id="39" name="Group 38">
            <a:extLst>
              <a:ext uri="{FF2B5EF4-FFF2-40B4-BE49-F238E27FC236}">
                <a16:creationId xmlns:a16="http://schemas.microsoft.com/office/drawing/2014/main" id="{30153ADE-EE9C-4FD7-8295-F3387A087F4C}"/>
              </a:ext>
            </a:extLst>
          </p:cNvPr>
          <p:cNvGrpSpPr/>
          <p:nvPr/>
        </p:nvGrpSpPr>
        <p:grpSpPr>
          <a:xfrm>
            <a:off x="5864822" y="3517882"/>
            <a:ext cx="561976" cy="554244"/>
            <a:chOff x="6651403" y="802106"/>
            <a:chExt cx="845217" cy="833588"/>
          </a:xfrm>
        </p:grpSpPr>
        <p:sp>
          <p:nvSpPr>
            <p:cNvPr id="40" name="Oval 39">
              <a:extLst>
                <a:ext uri="{FF2B5EF4-FFF2-40B4-BE49-F238E27FC236}">
                  <a16:creationId xmlns:a16="http://schemas.microsoft.com/office/drawing/2014/main" id="{BAA34414-9CAA-47B1-8CE3-A1B5C994DAF5}"/>
                </a:ext>
              </a:extLst>
            </p:cNvPr>
            <p:cNvSpPr/>
            <p:nvPr/>
          </p:nvSpPr>
          <p:spPr>
            <a:xfrm>
              <a:off x="6651403" y="802106"/>
              <a:ext cx="845217" cy="833588"/>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Graphic 40" descr="Windy with solid fill">
              <a:extLst>
                <a:ext uri="{FF2B5EF4-FFF2-40B4-BE49-F238E27FC236}">
                  <a16:creationId xmlns:a16="http://schemas.microsoft.com/office/drawing/2014/main" id="{0E2496D1-4F7A-4693-9DDE-B791E9C32EA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661769" y="809666"/>
              <a:ext cx="806054" cy="806054"/>
            </a:xfrm>
            <a:prstGeom prst="rect">
              <a:avLst/>
            </a:prstGeom>
          </p:spPr>
        </p:pic>
      </p:grpSp>
      <p:grpSp>
        <p:nvGrpSpPr>
          <p:cNvPr id="42" name="Group 41">
            <a:extLst>
              <a:ext uri="{FF2B5EF4-FFF2-40B4-BE49-F238E27FC236}">
                <a16:creationId xmlns:a16="http://schemas.microsoft.com/office/drawing/2014/main" id="{B942524C-A4BE-40CE-AF38-BCBAFFA65A4E}"/>
              </a:ext>
            </a:extLst>
          </p:cNvPr>
          <p:cNvGrpSpPr/>
          <p:nvPr/>
        </p:nvGrpSpPr>
        <p:grpSpPr>
          <a:xfrm>
            <a:off x="5858683" y="2555188"/>
            <a:ext cx="561975" cy="554243"/>
            <a:chOff x="9549624" y="3422719"/>
            <a:chExt cx="845217" cy="833588"/>
          </a:xfrm>
        </p:grpSpPr>
        <p:sp>
          <p:nvSpPr>
            <p:cNvPr id="43" name="Freeform: Shape 42">
              <a:extLst>
                <a:ext uri="{FF2B5EF4-FFF2-40B4-BE49-F238E27FC236}">
                  <a16:creationId xmlns:a16="http://schemas.microsoft.com/office/drawing/2014/main" id="{3E5AD5A6-AACD-4F39-94A6-80F5E3628649}"/>
                </a:ext>
              </a:extLst>
            </p:cNvPr>
            <p:cNvSpPr/>
            <p:nvPr/>
          </p:nvSpPr>
          <p:spPr>
            <a:xfrm>
              <a:off x="9842283" y="3583615"/>
              <a:ext cx="326751" cy="514495"/>
            </a:xfrm>
            <a:custGeom>
              <a:avLst/>
              <a:gdLst>
                <a:gd name="connsiteX0" fmla="*/ 138931 w 138931"/>
                <a:gd name="connsiteY0" fmla="*/ 69466 h 208397"/>
                <a:gd name="connsiteX1" fmla="*/ 64864 w 138931"/>
                <a:gd name="connsiteY1" fmla="*/ 69466 h 208397"/>
                <a:gd name="connsiteX2" fmla="*/ 92650 w 138931"/>
                <a:gd name="connsiteY2" fmla="*/ 0 h 208397"/>
                <a:gd name="connsiteX3" fmla="*/ 27265 w 138931"/>
                <a:gd name="connsiteY3" fmla="*/ 0 h 208397"/>
                <a:gd name="connsiteX4" fmla="*/ 0 w 138931"/>
                <a:gd name="connsiteY4" fmla="*/ 112882 h 208397"/>
                <a:gd name="connsiteX5" fmla="*/ 55573 w 138931"/>
                <a:gd name="connsiteY5" fmla="*/ 112882 h 208397"/>
                <a:gd name="connsiteX6" fmla="*/ 21708 w 138931"/>
                <a:gd name="connsiteY6" fmla="*/ 208397 h 208397"/>
                <a:gd name="connsiteX7" fmla="*/ 138931 w 138931"/>
                <a:gd name="connsiteY7" fmla="*/ 69466 h 20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31" h="208397">
                  <a:moveTo>
                    <a:pt x="138931" y="69466"/>
                  </a:moveTo>
                  <a:lnTo>
                    <a:pt x="64864" y="69466"/>
                  </a:lnTo>
                  <a:lnTo>
                    <a:pt x="92650" y="0"/>
                  </a:lnTo>
                  <a:lnTo>
                    <a:pt x="27265" y="0"/>
                  </a:lnTo>
                  <a:lnTo>
                    <a:pt x="0" y="112882"/>
                  </a:lnTo>
                  <a:lnTo>
                    <a:pt x="55573" y="112882"/>
                  </a:lnTo>
                  <a:lnTo>
                    <a:pt x="21708" y="208397"/>
                  </a:lnTo>
                  <a:lnTo>
                    <a:pt x="138931" y="69466"/>
                  </a:lnTo>
                  <a:close/>
                </a:path>
              </a:pathLst>
            </a:custGeom>
            <a:solidFill>
              <a:schemeClr val="tx2"/>
            </a:solidFill>
            <a:ln w="8632" cap="flat">
              <a:solidFill>
                <a:schemeClr val="bg1">
                  <a:lumMod val="65000"/>
                </a:schemeClr>
              </a:solidFill>
              <a:prstDash val="solid"/>
              <a:miter/>
            </a:ln>
          </p:spPr>
          <p:txBody>
            <a:bodyPr rtlCol="0" anchor="ctr"/>
            <a:lstStyle/>
            <a:p>
              <a:endParaRPr lang="en-GB"/>
            </a:p>
          </p:txBody>
        </p:sp>
        <p:sp>
          <p:nvSpPr>
            <p:cNvPr id="44" name="Oval 43">
              <a:extLst>
                <a:ext uri="{FF2B5EF4-FFF2-40B4-BE49-F238E27FC236}">
                  <a16:creationId xmlns:a16="http://schemas.microsoft.com/office/drawing/2014/main" id="{95E112E9-0E62-42A1-9A7D-34D6515B519F}"/>
                </a:ext>
              </a:extLst>
            </p:cNvPr>
            <p:cNvSpPr/>
            <p:nvPr/>
          </p:nvSpPr>
          <p:spPr>
            <a:xfrm>
              <a:off x="9549624" y="3422719"/>
              <a:ext cx="845217" cy="833588"/>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5" name="Group 44">
            <a:extLst>
              <a:ext uri="{FF2B5EF4-FFF2-40B4-BE49-F238E27FC236}">
                <a16:creationId xmlns:a16="http://schemas.microsoft.com/office/drawing/2014/main" id="{88F347F9-9540-455F-9EE6-A8D7D65A1414}"/>
              </a:ext>
            </a:extLst>
          </p:cNvPr>
          <p:cNvGrpSpPr/>
          <p:nvPr/>
        </p:nvGrpSpPr>
        <p:grpSpPr>
          <a:xfrm>
            <a:off x="5871714" y="4116628"/>
            <a:ext cx="561976" cy="554244"/>
            <a:chOff x="8180763" y="2627428"/>
            <a:chExt cx="845217" cy="833588"/>
          </a:xfrm>
        </p:grpSpPr>
        <p:sp>
          <p:nvSpPr>
            <p:cNvPr id="46" name="Oval 45">
              <a:extLst>
                <a:ext uri="{FF2B5EF4-FFF2-40B4-BE49-F238E27FC236}">
                  <a16:creationId xmlns:a16="http://schemas.microsoft.com/office/drawing/2014/main" id="{048E851F-EB29-4A6D-B323-5CCD36949571}"/>
                </a:ext>
              </a:extLst>
            </p:cNvPr>
            <p:cNvSpPr/>
            <p:nvPr/>
          </p:nvSpPr>
          <p:spPr>
            <a:xfrm>
              <a:off x="8180763" y="2627428"/>
              <a:ext cx="845217" cy="833588"/>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7" name="Group 46">
              <a:extLst>
                <a:ext uri="{FF2B5EF4-FFF2-40B4-BE49-F238E27FC236}">
                  <a16:creationId xmlns:a16="http://schemas.microsoft.com/office/drawing/2014/main" id="{30E807CE-F1FC-4BDB-B448-30BB0C23AE10}"/>
                </a:ext>
              </a:extLst>
            </p:cNvPr>
            <p:cNvGrpSpPr/>
            <p:nvPr/>
          </p:nvGrpSpPr>
          <p:grpSpPr>
            <a:xfrm>
              <a:off x="8235225" y="2792093"/>
              <a:ext cx="765252" cy="511808"/>
              <a:chOff x="9104445" y="2360854"/>
              <a:chExt cx="1074747" cy="718803"/>
            </a:xfrm>
          </p:grpSpPr>
          <p:sp>
            <p:nvSpPr>
              <p:cNvPr id="48" name="Freeform: Shape 47">
                <a:extLst>
                  <a:ext uri="{FF2B5EF4-FFF2-40B4-BE49-F238E27FC236}">
                    <a16:creationId xmlns:a16="http://schemas.microsoft.com/office/drawing/2014/main" id="{7140213D-BBF6-4469-9E1D-8B65F8DD827E}"/>
                  </a:ext>
                </a:extLst>
              </p:cNvPr>
              <p:cNvSpPr/>
              <p:nvPr/>
            </p:nvSpPr>
            <p:spPr>
              <a:xfrm>
                <a:off x="9104445" y="2519574"/>
                <a:ext cx="592208" cy="330394"/>
              </a:xfrm>
              <a:custGeom>
                <a:avLst/>
                <a:gdLst>
                  <a:gd name="connsiteX0" fmla="*/ 592207 w 592208"/>
                  <a:gd name="connsiteY0" fmla="*/ 247904 h 330394"/>
                  <a:gd name="connsiteX1" fmla="*/ 510739 w 592208"/>
                  <a:gd name="connsiteY1" fmla="*/ 165418 h 330394"/>
                  <a:gd name="connsiteX2" fmla="*/ 496692 w 592208"/>
                  <a:gd name="connsiteY2" fmla="*/ 166543 h 330394"/>
                  <a:gd name="connsiteX3" fmla="*/ 496692 w 592208"/>
                  <a:gd name="connsiteY3" fmla="*/ 165414 h 330394"/>
                  <a:gd name="connsiteX4" fmla="*/ 392473 w 592208"/>
                  <a:gd name="connsiteY4" fmla="*/ 61235 h 330394"/>
                  <a:gd name="connsiteX5" fmla="*/ 360018 w 592208"/>
                  <a:gd name="connsiteY5" fmla="*/ 66425 h 330394"/>
                  <a:gd name="connsiteX6" fmla="*/ 189693 w 592208"/>
                  <a:gd name="connsiteY6" fmla="*/ 14939 h 330394"/>
                  <a:gd name="connsiteX7" fmla="*/ 123314 w 592208"/>
                  <a:gd name="connsiteY7" fmla="*/ 123561 h 330394"/>
                  <a:gd name="connsiteX8" fmla="*/ 1783 w 592208"/>
                  <a:gd name="connsiteY8" fmla="*/ 206898 h 330394"/>
                  <a:gd name="connsiteX9" fmla="*/ 85121 w 592208"/>
                  <a:gd name="connsiteY9" fmla="*/ 328428 h 330394"/>
                  <a:gd name="connsiteX10" fmla="*/ 97264 w 592208"/>
                  <a:gd name="connsiteY10" fmla="*/ 329961 h 330394"/>
                  <a:gd name="connsiteX11" fmla="*/ 97264 w 592208"/>
                  <a:gd name="connsiteY11" fmla="*/ 330395 h 330394"/>
                  <a:gd name="connsiteX12" fmla="*/ 514058 w 592208"/>
                  <a:gd name="connsiteY12" fmla="*/ 330395 h 330394"/>
                  <a:gd name="connsiteX13" fmla="*/ 592207 w 592208"/>
                  <a:gd name="connsiteY13" fmla="*/ 247904 h 3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208" h="330394">
                    <a:moveTo>
                      <a:pt x="592207" y="247904"/>
                    </a:moveTo>
                    <a:cubicBezTo>
                      <a:pt x="592488" y="202630"/>
                      <a:pt x="556014" y="165700"/>
                      <a:pt x="510739" y="165418"/>
                    </a:cubicBezTo>
                    <a:cubicBezTo>
                      <a:pt x="506033" y="165390"/>
                      <a:pt x="501334" y="165766"/>
                      <a:pt x="496692" y="166543"/>
                    </a:cubicBezTo>
                    <a:lnTo>
                      <a:pt x="496692" y="165414"/>
                    </a:lnTo>
                    <a:cubicBezTo>
                      <a:pt x="496680" y="107867"/>
                      <a:pt x="450020" y="61224"/>
                      <a:pt x="392473" y="61235"/>
                    </a:cubicBezTo>
                    <a:cubicBezTo>
                      <a:pt x="381448" y="61237"/>
                      <a:pt x="370493" y="62989"/>
                      <a:pt x="360018" y="66425"/>
                    </a:cubicBezTo>
                    <a:cubicBezTo>
                      <a:pt x="327201" y="5174"/>
                      <a:pt x="250945" y="-17877"/>
                      <a:pt x="189693" y="14939"/>
                    </a:cubicBezTo>
                    <a:cubicBezTo>
                      <a:pt x="149532" y="36456"/>
                      <a:pt x="124140" y="78005"/>
                      <a:pt x="123314" y="123561"/>
                    </a:cubicBezTo>
                    <a:cubicBezTo>
                      <a:pt x="66741" y="113014"/>
                      <a:pt x="12330" y="150325"/>
                      <a:pt x="1783" y="206898"/>
                    </a:cubicBezTo>
                    <a:cubicBezTo>
                      <a:pt x="-8763" y="263470"/>
                      <a:pt x="28548" y="317882"/>
                      <a:pt x="85121" y="328428"/>
                    </a:cubicBezTo>
                    <a:cubicBezTo>
                      <a:pt x="89135" y="329177"/>
                      <a:pt x="93190" y="329688"/>
                      <a:pt x="97264" y="329961"/>
                    </a:cubicBezTo>
                    <a:lnTo>
                      <a:pt x="97264" y="330395"/>
                    </a:lnTo>
                    <a:lnTo>
                      <a:pt x="514058" y="330395"/>
                    </a:lnTo>
                    <a:cubicBezTo>
                      <a:pt x="557933" y="328127"/>
                      <a:pt x="592312" y="291837"/>
                      <a:pt x="592207" y="247904"/>
                    </a:cubicBezTo>
                    <a:close/>
                  </a:path>
                </a:pathLst>
              </a:custGeom>
              <a:solidFill>
                <a:schemeClr val="tx2"/>
              </a:solidFill>
              <a:ln w="8632" cap="flat">
                <a:solidFill>
                  <a:schemeClr val="bg1">
                    <a:lumMod val="65000"/>
                  </a:schemeClr>
                </a:solid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AD6BE80-2576-446D-AA2B-F81339F669B5}"/>
                  </a:ext>
                </a:extLst>
              </p:cNvPr>
              <p:cNvSpPr/>
              <p:nvPr/>
            </p:nvSpPr>
            <p:spPr>
              <a:xfrm>
                <a:off x="9389363" y="2949409"/>
                <a:ext cx="86832" cy="130248"/>
              </a:xfrm>
              <a:custGeom>
                <a:avLst/>
                <a:gdLst>
                  <a:gd name="connsiteX0" fmla="*/ 86832 w 86832"/>
                  <a:gd name="connsiteY0" fmla="*/ 86832 h 130248"/>
                  <a:gd name="connsiteX1" fmla="*/ 43416 w 86832"/>
                  <a:gd name="connsiteY1" fmla="*/ 130248 h 130248"/>
                  <a:gd name="connsiteX2" fmla="*/ 0 w 86832"/>
                  <a:gd name="connsiteY2" fmla="*/ 86832 h 130248"/>
                  <a:gd name="connsiteX3" fmla="*/ 43416 w 86832"/>
                  <a:gd name="connsiteY3" fmla="*/ 0 h 130248"/>
                  <a:gd name="connsiteX4" fmla="*/ 86832 w 86832"/>
                  <a:gd name="connsiteY4" fmla="*/ 86832 h 13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2" h="130248">
                    <a:moveTo>
                      <a:pt x="86832" y="86832"/>
                    </a:moveTo>
                    <a:cubicBezTo>
                      <a:pt x="86832" y="110810"/>
                      <a:pt x="67394" y="130248"/>
                      <a:pt x="43416" y="130248"/>
                    </a:cubicBezTo>
                    <a:cubicBezTo>
                      <a:pt x="19438" y="130248"/>
                      <a:pt x="0" y="110810"/>
                      <a:pt x="0" y="86832"/>
                    </a:cubicBezTo>
                    <a:cubicBezTo>
                      <a:pt x="0" y="62866"/>
                      <a:pt x="43416" y="0"/>
                      <a:pt x="43416" y="0"/>
                    </a:cubicBezTo>
                    <a:cubicBezTo>
                      <a:pt x="43416" y="0"/>
                      <a:pt x="86832" y="62866"/>
                      <a:pt x="86832" y="86832"/>
                    </a:cubicBezTo>
                    <a:close/>
                  </a:path>
                </a:pathLst>
              </a:custGeom>
              <a:solidFill>
                <a:schemeClr val="tx2"/>
              </a:solidFill>
              <a:ln w="8632" cap="flat">
                <a:solidFill>
                  <a:schemeClr val="bg1">
                    <a:lumMod val="65000"/>
                  </a:schemeClr>
                </a:solidFill>
                <a:prstDash val="solid"/>
                <a:miter/>
              </a:ln>
            </p:spPr>
            <p:txBody>
              <a:bodyPr rtlCol="0" anchor="ctr"/>
              <a:lstStyle/>
              <a:p>
                <a:endParaRPr lang="en-GB"/>
              </a:p>
            </p:txBody>
          </p:sp>
          <p:pic>
            <p:nvPicPr>
              <p:cNvPr id="50" name="Graphic 49" descr="Windy with solid fill">
                <a:extLst>
                  <a:ext uri="{FF2B5EF4-FFF2-40B4-BE49-F238E27FC236}">
                    <a16:creationId xmlns:a16="http://schemas.microsoft.com/office/drawing/2014/main" id="{2AE708AC-FF27-45B9-B04B-33CA6897427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614176" y="2360854"/>
                <a:ext cx="565016" cy="565016"/>
              </a:xfrm>
              <a:prstGeom prst="rect">
                <a:avLst/>
              </a:prstGeom>
            </p:spPr>
          </p:pic>
          <p:sp>
            <p:nvSpPr>
              <p:cNvPr id="51" name="Freeform: Shape 50">
                <a:extLst>
                  <a:ext uri="{FF2B5EF4-FFF2-40B4-BE49-F238E27FC236}">
                    <a16:creationId xmlns:a16="http://schemas.microsoft.com/office/drawing/2014/main" id="{5CE11BD7-2685-4AC3-919E-EA29E5EB14FF}"/>
                  </a:ext>
                </a:extLst>
              </p:cNvPr>
              <p:cNvSpPr/>
              <p:nvPr/>
            </p:nvSpPr>
            <p:spPr>
              <a:xfrm>
                <a:off x="9263470" y="2893089"/>
                <a:ext cx="86832" cy="130248"/>
              </a:xfrm>
              <a:custGeom>
                <a:avLst/>
                <a:gdLst>
                  <a:gd name="connsiteX0" fmla="*/ 86832 w 86832"/>
                  <a:gd name="connsiteY0" fmla="*/ 86832 h 130248"/>
                  <a:gd name="connsiteX1" fmla="*/ 43416 w 86832"/>
                  <a:gd name="connsiteY1" fmla="*/ 130248 h 130248"/>
                  <a:gd name="connsiteX2" fmla="*/ 0 w 86832"/>
                  <a:gd name="connsiteY2" fmla="*/ 86832 h 130248"/>
                  <a:gd name="connsiteX3" fmla="*/ 43416 w 86832"/>
                  <a:gd name="connsiteY3" fmla="*/ 0 h 130248"/>
                  <a:gd name="connsiteX4" fmla="*/ 86832 w 86832"/>
                  <a:gd name="connsiteY4" fmla="*/ 86832 h 13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2" h="130248">
                    <a:moveTo>
                      <a:pt x="86832" y="86832"/>
                    </a:moveTo>
                    <a:cubicBezTo>
                      <a:pt x="86832" y="110810"/>
                      <a:pt x="67394" y="130248"/>
                      <a:pt x="43416" y="130248"/>
                    </a:cubicBezTo>
                    <a:cubicBezTo>
                      <a:pt x="19438" y="130248"/>
                      <a:pt x="0" y="110810"/>
                      <a:pt x="0" y="86832"/>
                    </a:cubicBezTo>
                    <a:cubicBezTo>
                      <a:pt x="0" y="62866"/>
                      <a:pt x="43416" y="0"/>
                      <a:pt x="43416" y="0"/>
                    </a:cubicBezTo>
                    <a:cubicBezTo>
                      <a:pt x="43416" y="0"/>
                      <a:pt x="86832" y="62866"/>
                      <a:pt x="86832" y="86832"/>
                    </a:cubicBezTo>
                    <a:close/>
                  </a:path>
                </a:pathLst>
              </a:custGeom>
              <a:solidFill>
                <a:schemeClr val="tx2"/>
              </a:solidFill>
              <a:ln w="8632" cap="flat">
                <a:solidFill>
                  <a:schemeClr val="bg1">
                    <a:lumMod val="65000"/>
                  </a:schemeClr>
                </a:solidFill>
                <a:prstDash val="solid"/>
                <a:miter/>
              </a:ln>
            </p:spPr>
            <p:txBody>
              <a:bodyPr rtlCol="0" anchor="ctr"/>
              <a:lstStyle/>
              <a:p>
                <a:endParaRPr lang="en-GB"/>
              </a:p>
            </p:txBody>
          </p:sp>
        </p:grpSp>
      </p:grpSp>
    </p:spTree>
    <p:extLst>
      <p:ext uri="{BB962C8B-B14F-4D97-AF65-F5344CB8AC3E}">
        <p14:creationId xmlns:p14="http://schemas.microsoft.com/office/powerpoint/2010/main" val="42392798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52580-7C16-40D2-9DB5-4FEFE1743EBB}"/>
              </a:ext>
            </a:extLst>
          </p:cNvPr>
          <p:cNvSpPr>
            <a:spLocks noGrp="1"/>
          </p:cNvSpPr>
          <p:nvPr>
            <p:ph type="title"/>
          </p:nvPr>
        </p:nvSpPr>
        <p:spPr/>
        <p:txBody>
          <a:bodyPr/>
          <a:lstStyle/>
          <a:p>
            <a:r>
              <a:rPr lang="en-GB"/>
              <a:t>Coastal Flooding – Hazard Assessment</a:t>
            </a:r>
          </a:p>
        </p:txBody>
      </p:sp>
      <p:sp>
        <p:nvSpPr>
          <p:cNvPr id="4" name="TextBox 3">
            <a:extLst>
              <a:ext uri="{FF2B5EF4-FFF2-40B4-BE49-F238E27FC236}">
                <a16:creationId xmlns:a16="http://schemas.microsoft.com/office/drawing/2014/main" id="{97D125AF-6B97-4A6A-9703-21874D7C93EF}"/>
              </a:ext>
            </a:extLst>
          </p:cNvPr>
          <p:cNvSpPr txBox="1"/>
          <p:nvPr/>
        </p:nvSpPr>
        <p:spPr bwMode="auto">
          <a:xfrm>
            <a:off x="322780" y="744067"/>
            <a:ext cx="2566886" cy="23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spcAft>
                <a:spcPts val="514"/>
              </a:spcAft>
            </a:pPr>
            <a:r>
              <a:rPr lang="en-GB" sz="1539">
                <a:solidFill>
                  <a:srgbClr val="646467"/>
                </a:solidFill>
              </a:rPr>
              <a:t>Climate hazard: UK</a:t>
            </a:r>
          </a:p>
        </p:txBody>
      </p:sp>
      <p:sp>
        <p:nvSpPr>
          <p:cNvPr id="5" name="Rectangle 4">
            <a:extLst>
              <a:ext uri="{FF2B5EF4-FFF2-40B4-BE49-F238E27FC236}">
                <a16:creationId xmlns:a16="http://schemas.microsoft.com/office/drawing/2014/main" id="{5213FE68-14F8-4D8F-9B12-D0CC595FDE4F}"/>
              </a:ext>
            </a:extLst>
          </p:cNvPr>
          <p:cNvSpPr/>
          <p:nvPr/>
        </p:nvSpPr>
        <p:spPr bwMode="auto">
          <a:xfrm>
            <a:off x="6721836" y="862497"/>
            <a:ext cx="1923265" cy="451702"/>
          </a:xfrm>
          <a:prstGeom prst="rect">
            <a:avLst/>
          </a:prstGeom>
          <a:solidFill>
            <a:schemeClr val="accent1"/>
          </a:solidFill>
          <a:ln w="9525" cap="flat" cmpd="sng" algn="ctr">
            <a:no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spcAft>
                <a:spcPts val="386"/>
              </a:spcAft>
            </a:pPr>
            <a:r>
              <a:rPr lang="en-GB" sz="1026">
                <a:solidFill>
                  <a:schemeClr val="bg1"/>
                </a:solidFill>
                <a:cs typeface="Arial"/>
              </a:rPr>
              <a:t>Confidence: Medium</a:t>
            </a:r>
          </a:p>
          <a:p>
            <a:pPr>
              <a:spcAft>
                <a:spcPts val="386"/>
              </a:spcAft>
            </a:pPr>
            <a:r>
              <a:rPr lang="en-GB" sz="1026">
                <a:solidFill>
                  <a:schemeClr val="bg1"/>
                </a:solidFill>
                <a:cs typeface="Arial"/>
              </a:rPr>
              <a:t>Uncertainty: Low to medium</a:t>
            </a:r>
          </a:p>
        </p:txBody>
      </p:sp>
      <p:pic>
        <p:nvPicPr>
          <p:cNvPr id="6" name="Picture 5">
            <a:extLst>
              <a:ext uri="{FF2B5EF4-FFF2-40B4-BE49-F238E27FC236}">
                <a16:creationId xmlns:a16="http://schemas.microsoft.com/office/drawing/2014/main" id="{2594E227-B088-46D8-84C4-CC183430DA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898115" y="1438290"/>
            <a:ext cx="1732241" cy="1948717"/>
          </a:xfrm>
          <a:prstGeom prst="rect">
            <a:avLst/>
          </a:prstGeom>
        </p:spPr>
      </p:pic>
      <p:pic>
        <p:nvPicPr>
          <p:cNvPr id="7" name="Picture 6">
            <a:extLst>
              <a:ext uri="{FF2B5EF4-FFF2-40B4-BE49-F238E27FC236}">
                <a16:creationId xmlns:a16="http://schemas.microsoft.com/office/drawing/2014/main" id="{4197C2DE-8FA8-41B8-AB94-F3F364CF1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451221" y="1438294"/>
            <a:ext cx="1732240" cy="1948719"/>
          </a:xfrm>
          <a:prstGeom prst="rect">
            <a:avLst/>
          </a:prstGeom>
        </p:spPr>
      </p:pic>
      <p:sp>
        <p:nvSpPr>
          <p:cNvPr id="8" name="TextBox 7">
            <a:extLst>
              <a:ext uri="{FF2B5EF4-FFF2-40B4-BE49-F238E27FC236}">
                <a16:creationId xmlns:a16="http://schemas.microsoft.com/office/drawing/2014/main" id="{E5B628DA-86AF-4FC1-B1D1-AB2875853048}"/>
              </a:ext>
            </a:extLst>
          </p:cNvPr>
          <p:cNvSpPr txBox="1"/>
          <p:nvPr/>
        </p:nvSpPr>
        <p:spPr>
          <a:xfrm>
            <a:off x="4552820" y="1417859"/>
            <a:ext cx="563100" cy="289783"/>
          </a:xfrm>
          <a:prstGeom prst="rect">
            <a:avLst/>
          </a:prstGeom>
          <a:noFill/>
        </p:spPr>
        <p:txBody>
          <a:bodyPr wrap="square" lIns="78191" tIns="39096" rIns="78191" bIns="39096" rtlCol="0" anchor="t">
            <a:spAutoFit/>
          </a:bodyPr>
          <a:lstStyle/>
          <a:p>
            <a:pPr algn="r" defTabSz="891850">
              <a:defRPr/>
            </a:pPr>
            <a:r>
              <a:rPr lang="en-GB" sz="685">
                <a:solidFill>
                  <a:srgbClr val="000000"/>
                </a:solidFill>
                <a:latin typeface="Arial"/>
                <a:cs typeface="Arial"/>
              </a:rPr>
              <a:t>Baseline period</a:t>
            </a:r>
            <a:endParaRPr lang="en-GB" sz="685">
              <a:solidFill>
                <a:srgbClr val="0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A4503F7-31E3-4085-B866-937EE3135C4A}"/>
              </a:ext>
            </a:extLst>
          </p:cNvPr>
          <p:cNvSpPr txBox="1"/>
          <p:nvPr/>
        </p:nvSpPr>
        <p:spPr>
          <a:xfrm>
            <a:off x="7905114" y="1418711"/>
            <a:ext cx="739987" cy="303160"/>
          </a:xfrm>
          <a:prstGeom prst="rect">
            <a:avLst/>
          </a:prstGeom>
          <a:noFill/>
        </p:spPr>
        <p:txBody>
          <a:bodyPr wrap="square" rtlCol="0">
            <a:spAutoFit/>
          </a:bodyPr>
          <a:lstStyle/>
          <a:p>
            <a:pPr algn="r" defTabSz="891850">
              <a:defRPr/>
            </a:pPr>
            <a:r>
              <a:rPr lang="en-GB" sz="685">
                <a:solidFill>
                  <a:srgbClr val="000000"/>
                </a:solidFill>
                <a:latin typeface="Arial" panose="020B0604020202020204" pitchFamily="34" charset="0"/>
                <a:cs typeface="Arial" panose="020B0604020202020204" pitchFamily="34" charset="0"/>
              </a:rPr>
              <a:t>2070s RCP8.5</a:t>
            </a:r>
          </a:p>
        </p:txBody>
      </p:sp>
      <p:pic>
        <p:nvPicPr>
          <p:cNvPr id="10" name="Picture 9">
            <a:extLst>
              <a:ext uri="{FF2B5EF4-FFF2-40B4-BE49-F238E27FC236}">
                <a16:creationId xmlns:a16="http://schemas.microsoft.com/office/drawing/2014/main" id="{1DE49039-242B-4EE7-AAE3-062C9AFA32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26773" y="1438294"/>
            <a:ext cx="1619211" cy="1948719"/>
          </a:xfrm>
          <a:prstGeom prst="rect">
            <a:avLst/>
          </a:prstGeom>
        </p:spPr>
      </p:pic>
      <p:sp>
        <p:nvSpPr>
          <p:cNvPr id="11" name="TextBox 10">
            <a:extLst>
              <a:ext uri="{FF2B5EF4-FFF2-40B4-BE49-F238E27FC236}">
                <a16:creationId xmlns:a16="http://schemas.microsoft.com/office/drawing/2014/main" id="{AAE9B68D-1B99-4C9D-A0B7-F48AEA54B83A}"/>
              </a:ext>
            </a:extLst>
          </p:cNvPr>
          <p:cNvSpPr txBox="1"/>
          <p:nvPr/>
        </p:nvSpPr>
        <p:spPr>
          <a:xfrm>
            <a:off x="6090587" y="1413001"/>
            <a:ext cx="739987" cy="303160"/>
          </a:xfrm>
          <a:prstGeom prst="rect">
            <a:avLst/>
          </a:prstGeom>
          <a:noFill/>
        </p:spPr>
        <p:txBody>
          <a:bodyPr wrap="square" rtlCol="0">
            <a:spAutoFit/>
          </a:bodyPr>
          <a:lstStyle/>
          <a:p>
            <a:pPr algn="r" defTabSz="891850">
              <a:defRPr/>
            </a:pPr>
            <a:r>
              <a:rPr lang="en-GB" sz="685">
                <a:solidFill>
                  <a:srgbClr val="000000"/>
                </a:solidFill>
                <a:latin typeface="Arial" panose="020B0604020202020204" pitchFamily="34" charset="0"/>
                <a:cs typeface="Arial" panose="020B0604020202020204" pitchFamily="34" charset="0"/>
              </a:rPr>
              <a:t>2040s RCP8.5</a:t>
            </a:r>
          </a:p>
        </p:txBody>
      </p:sp>
      <p:pic>
        <p:nvPicPr>
          <p:cNvPr id="12" name="Picture 11">
            <a:extLst>
              <a:ext uri="{FF2B5EF4-FFF2-40B4-BE49-F238E27FC236}">
                <a16:creationId xmlns:a16="http://schemas.microsoft.com/office/drawing/2014/main" id="{6EDBFB84-99D6-43AB-B6EA-E7C26AEDEB8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292369" y="3467723"/>
            <a:ext cx="1602158" cy="780271"/>
          </a:xfrm>
          <a:prstGeom prst="rect">
            <a:avLst/>
          </a:prstGeom>
        </p:spPr>
      </p:pic>
      <p:sp>
        <p:nvSpPr>
          <p:cNvPr id="13" name="TextBox 12">
            <a:extLst>
              <a:ext uri="{FF2B5EF4-FFF2-40B4-BE49-F238E27FC236}">
                <a16:creationId xmlns:a16="http://schemas.microsoft.com/office/drawing/2014/main" id="{6A81E01F-561F-43F6-8996-0C41A7F601E8}"/>
              </a:ext>
            </a:extLst>
          </p:cNvPr>
          <p:cNvSpPr txBox="1"/>
          <p:nvPr/>
        </p:nvSpPr>
        <p:spPr bwMode="auto">
          <a:xfrm>
            <a:off x="3574877" y="4357755"/>
            <a:ext cx="5031419" cy="23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spcAft>
                <a:spcPts val="514"/>
              </a:spcAft>
            </a:pPr>
            <a:r>
              <a:rPr lang="en-GB" sz="769" b="0">
                <a:solidFill>
                  <a:srgbClr val="646467"/>
                </a:solidFill>
              </a:rPr>
              <a:t>Weighted average coastal flood occurrence (weighted score depending on grid area at flood risk) for the baseline period, 2040s and 2070s for RCP8.5</a:t>
            </a:r>
            <a:endParaRPr lang="en-GB" sz="2052" b="0">
              <a:solidFill>
                <a:srgbClr val="646467"/>
              </a:solidFill>
            </a:endParaRPr>
          </a:p>
        </p:txBody>
      </p:sp>
      <p:sp>
        <p:nvSpPr>
          <p:cNvPr id="14" name="Rectangle: Rounded Corners 13">
            <a:extLst>
              <a:ext uri="{FF2B5EF4-FFF2-40B4-BE49-F238E27FC236}">
                <a16:creationId xmlns:a16="http://schemas.microsoft.com/office/drawing/2014/main" id="{663F9EFD-13DB-41DE-BA9B-D919F88F6DE5}"/>
              </a:ext>
            </a:extLst>
          </p:cNvPr>
          <p:cNvSpPr/>
          <p:nvPr/>
        </p:nvSpPr>
        <p:spPr bwMode="auto">
          <a:xfrm>
            <a:off x="301495" y="1089112"/>
            <a:ext cx="2816403" cy="3505374"/>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8186" tIns="39094" rIns="78186" bIns="39094" numCol="1" rtlCol="0" anchor="t" anchorCtr="0" compatLnSpc="1">
            <a:prstTxWarp prst="textNoShape">
              <a:avLst/>
            </a:prstTxWarp>
          </a:bodyPr>
          <a:lstStyle/>
          <a:p>
            <a:pPr algn="ctr"/>
            <a:r>
              <a:rPr lang="en-GB" sz="1200">
                <a:solidFill>
                  <a:schemeClr val="accent1"/>
                </a:solidFill>
              </a:rPr>
              <a:t>Summary</a:t>
            </a:r>
          </a:p>
          <a:p>
            <a:r>
              <a:rPr lang="en-GB" sz="1200" b="0">
                <a:solidFill>
                  <a:schemeClr val="accent1"/>
                </a:solidFill>
              </a:rPr>
              <a:t>Several locations already have high or very high hazard level for coastal flooding in the baseline. </a:t>
            </a:r>
          </a:p>
          <a:p>
            <a:r>
              <a:rPr lang="en-GB" sz="1200" b="0">
                <a:solidFill>
                  <a:schemeClr val="accent1"/>
                </a:solidFill>
              </a:rPr>
              <a:t>Sea level rise will increase the probability of coastal flooding. Results indicate the probability of flooding at least </a:t>
            </a:r>
            <a:r>
              <a:rPr lang="en-GB" sz="1200">
                <a:solidFill>
                  <a:schemeClr val="accent1"/>
                </a:solidFill>
              </a:rPr>
              <a:t>doubles by 2050</a:t>
            </a:r>
            <a:r>
              <a:rPr lang="en-GB" sz="1200" b="0">
                <a:solidFill>
                  <a:schemeClr val="accent1"/>
                </a:solidFill>
              </a:rPr>
              <a:t>.</a:t>
            </a:r>
          </a:p>
          <a:p>
            <a:r>
              <a:rPr lang="en-GB" sz="1200" b="0">
                <a:solidFill>
                  <a:schemeClr val="accent1"/>
                </a:solidFill>
              </a:rPr>
              <a:t>By the end of the century and for RCP8.5, the flood hazard level is expected to be very high for most locations. </a:t>
            </a:r>
          </a:p>
          <a:p>
            <a:r>
              <a:rPr lang="en-GB" sz="1200" b="0">
                <a:solidFill>
                  <a:schemeClr val="accent1"/>
                </a:solidFill>
              </a:rPr>
              <a:t>The 2070s show a greater increase than the 2040s. </a:t>
            </a:r>
          </a:p>
        </p:txBody>
      </p:sp>
      <p:grpSp>
        <p:nvGrpSpPr>
          <p:cNvPr id="15" name="Group 14">
            <a:extLst>
              <a:ext uri="{FF2B5EF4-FFF2-40B4-BE49-F238E27FC236}">
                <a16:creationId xmlns:a16="http://schemas.microsoft.com/office/drawing/2014/main" id="{A0FE0AE6-A7CE-40B1-83AF-36B3D31EB2D1}"/>
              </a:ext>
            </a:extLst>
          </p:cNvPr>
          <p:cNvGrpSpPr/>
          <p:nvPr/>
        </p:nvGrpSpPr>
        <p:grpSpPr>
          <a:xfrm>
            <a:off x="8349569" y="44037"/>
            <a:ext cx="722751" cy="712807"/>
            <a:chOff x="2898609" y="1195638"/>
            <a:chExt cx="845217" cy="833588"/>
          </a:xfrm>
        </p:grpSpPr>
        <p:pic>
          <p:nvPicPr>
            <p:cNvPr id="16" name="Graphic 15" descr="Wave outline">
              <a:extLst>
                <a:ext uri="{FF2B5EF4-FFF2-40B4-BE49-F238E27FC236}">
                  <a16:creationId xmlns:a16="http://schemas.microsoft.com/office/drawing/2014/main" id="{60CF718C-3AD8-4AB0-AF91-01CBD81D79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83832" y="1218900"/>
              <a:ext cx="706854" cy="706854"/>
            </a:xfrm>
            <a:prstGeom prst="rect">
              <a:avLst/>
            </a:prstGeom>
          </p:spPr>
        </p:pic>
        <p:sp>
          <p:nvSpPr>
            <p:cNvPr id="17" name="Oval 16">
              <a:extLst>
                <a:ext uri="{FF2B5EF4-FFF2-40B4-BE49-F238E27FC236}">
                  <a16:creationId xmlns:a16="http://schemas.microsoft.com/office/drawing/2014/main" id="{0F5E1C72-B588-446C-81C3-38B97239B4EF}"/>
                </a:ext>
              </a:extLst>
            </p:cNvPr>
            <p:cNvSpPr/>
            <p:nvPr/>
          </p:nvSpPr>
          <p:spPr>
            <a:xfrm>
              <a:off x="2898609" y="1195638"/>
              <a:ext cx="845217" cy="833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6"/>
            </a:p>
          </p:txBody>
        </p:sp>
      </p:grpSp>
      <p:graphicFrame>
        <p:nvGraphicFramePr>
          <p:cNvPr id="21" name="Table 21">
            <a:extLst>
              <a:ext uri="{FF2B5EF4-FFF2-40B4-BE49-F238E27FC236}">
                <a16:creationId xmlns:a16="http://schemas.microsoft.com/office/drawing/2014/main" id="{5B8113FE-2E35-48E5-86E2-820E068D74F0}"/>
              </a:ext>
            </a:extLst>
          </p:cNvPr>
          <p:cNvGraphicFramePr>
            <a:graphicFrameLocks noGrp="1"/>
          </p:cNvGraphicFramePr>
          <p:nvPr>
            <p:extLst>
              <p:ext uri="{D42A27DB-BD31-4B8C-83A1-F6EECF244321}">
                <p14:modId xmlns:p14="http://schemas.microsoft.com/office/powerpoint/2010/main" val="2204384615"/>
              </p:ext>
            </p:extLst>
          </p:nvPr>
        </p:nvGraphicFramePr>
        <p:xfrm>
          <a:off x="3746322" y="3387007"/>
          <a:ext cx="1250946" cy="436970"/>
        </p:xfrm>
        <a:graphic>
          <a:graphicData uri="http://schemas.openxmlformats.org/drawingml/2006/table">
            <a:tbl>
              <a:tblPr bandRow="1">
                <a:tableStyleId>{E8034E78-7F5D-4C2E-B375-FC64B27BC917}</a:tableStyleId>
              </a:tblPr>
              <a:tblGrid>
                <a:gridCol w="808355">
                  <a:extLst>
                    <a:ext uri="{9D8B030D-6E8A-4147-A177-3AD203B41FA5}">
                      <a16:colId xmlns:a16="http://schemas.microsoft.com/office/drawing/2014/main" val="1850192708"/>
                    </a:ext>
                  </a:extLst>
                </a:gridCol>
                <a:gridCol w="442591">
                  <a:extLst>
                    <a:ext uri="{9D8B030D-6E8A-4147-A177-3AD203B41FA5}">
                      <a16:colId xmlns:a16="http://schemas.microsoft.com/office/drawing/2014/main" val="2741754865"/>
                    </a:ext>
                  </a:extLst>
                </a:gridCol>
              </a:tblGrid>
              <a:tr h="217355">
                <a:tc>
                  <a:txBody>
                    <a:bodyPr/>
                    <a:lstStyle/>
                    <a:p>
                      <a:r>
                        <a:rPr lang="en-GB" sz="800" b="0">
                          <a:solidFill>
                            <a:schemeClr val="tx1">
                              <a:lumMod val="50000"/>
                            </a:schemeClr>
                          </a:solidFill>
                        </a:rPr>
                        <a:t>High</a:t>
                      </a:r>
                      <a:endParaRPr lang="en-GB" sz="800"/>
                    </a:p>
                  </a:txBody>
                  <a:tcPr/>
                </a:tc>
                <a:tc>
                  <a:txBody>
                    <a:bodyPr/>
                    <a:lstStyle/>
                    <a:p>
                      <a:r>
                        <a:rPr lang="en-GB" sz="800">
                          <a:solidFill>
                            <a:srgbClr val="FF0000"/>
                          </a:solidFill>
                        </a:rPr>
                        <a:t>24%</a:t>
                      </a:r>
                    </a:p>
                  </a:txBody>
                  <a:tcPr/>
                </a:tc>
                <a:extLst>
                  <a:ext uri="{0D108BD9-81ED-4DB2-BD59-A6C34878D82A}">
                    <a16:rowId xmlns:a16="http://schemas.microsoft.com/office/drawing/2014/main" val="457516249"/>
                  </a:ext>
                </a:extLst>
              </a:tr>
              <a:tr h="219615">
                <a:tc>
                  <a:txBody>
                    <a:bodyPr/>
                    <a:lstStyle/>
                    <a:p>
                      <a:r>
                        <a:rPr lang="en-GB" sz="800" b="0">
                          <a:solidFill>
                            <a:schemeClr val="tx1">
                              <a:lumMod val="50000"/>
                            </a:schemeClr>
                          </a:solidFill>
                        </a:rPr>
                        <a:t>Very High </a:t>
                      </a:r>
                      <a:endParaRPr lang="en-GB" sz="800"/>
                    </a:p>
                  </a:txBody>
                  <a:tcPr/>
                </a:tc>
                <a:tc>
                  <a:txBody>
                    <a:bodyPr/>
                    <a:lstStyle/>
                    <a:p>
                      <a:r>
                        <a:rPr lang="en-GB" sz="800">
                          <a:solidFill>
                            <a:schemeClr val="tx1">
                              <a:lumMod val="50000"/>
                            </a:schemeClr>
                          </a:solidFill>
                        </a:rPr>
                        <a:t>10%</a:t>
                      </a:r>
                    </a:p>
                  </a:txBody>
                  <a:tcPr/>
                </a:tc>
                <a:extLst>
                  <a:ext uri="{0D108BD9-81ED-4DB2-BD59-A6C34878D82A}">
                    <a16:rowId xmlns:a16="http://schemas.microsoft.com/office/drawing/2014/main" val="4292396343"/>
                  </a:ext>
                </a:extLst>
              </a:tr>
            </a:tbl>
          </a:graphicData>
        </a:graphic>
      </p:graphicFrame>
      <p:graphicFrame>
        <p:nvGraphicFramePr>
          <p:cNvPr id="23" name="Table 21">
            <a:extLst>
              <a:ext uri="{FF2B5EF4-FFF2-40B4-BE49-F238E27FC236}">
                <a16:creationId xmlns:a16="http://schemas.microsoft.com/office/drawing/2014/main" id="{EE08D138-82C1-4714-9D78-B4E0FB1B4342}"/>
              </a:ext>
            </a:extLst>
          </p:cNvPr>
          <p:cNvGraphicFramePr>
            <a:graphicFrameLocks noGrp="1"/>
          </p:cNvGraphicFramePr>
          <p:nvPr>
            <p:extLst>
              <p:ext uri="{D42A27DB-BD31-4B8C-83A1-F6EECF244321}">
                <p14:modId xmlns:p14="http://schemas.microsoft.com/office/powerpoint/2010/main" val="2035652443"/>
              </p:ext>
            </p:extLst>
          </p:nvPr>
        </p:nvGraphicFramePr>
        <p:xfrm>
          <a:off x="7179307" y="3378133"/>
          <a:ext cx="1250946" cy="436970"/>
        </p:xfrm>
        <a:graphic>
          <a:graphicData uri="http://schemas.openxmlformats.org/drawingml/2006/table">
            <a:tbl>
              <a:tblPr bandRow="1">
                <a:tableStyleId>{E8034E78-7F5D-4C2E-B375-FC64B27BC917}</a:tableStyleId>
              </a:tblPr>
              <a:tblGrid>
                <a:gridCol w="808355">
                  <a:extLst>
                    <a:ext uri="{9D8B030D-6E8A-4147-A177-3AD203B41FA5}">
                      <a16:colId xmlns:a16="http://schemas.microsoft.com/office/drawing/2014/main" val="1850192708"/>
                    </a:ext>
                  </a:extLst>
                </a:gridCol>
                <a:gridCol w="442591">
                  <a:extLst>
                    <a:ext uri="{9D8B030D-6E8A-4147-A177-3AD203B41FA5}">
                      <a16:colId xmlns:a16="http://schemas.microsoft.com/office/drawing/2014/main" val="2741754865"/>
                    </a:ext>
                  </a:extLst>
                </a:gridCol>
              </a:tblGrid>
              <a:tr h="217355">
                <a:tc>
                  <a:txBody>
                    <a:bodyPr/>
                    <a:lstStyle/>
                    <a:p>
                      <a:r>
                        <a:rPr lang="en-GB" sz="800" b="0">
                          <a:solidFill>
                            <a:schemeClr val="tx1">
                              <a:lumMod val="50000"/>
                            </a:schemeClr>
                          </a:solidFill>
                        </a:rPr>
                        <a:t>High</a:t>
                      </a:r>
                      <a:endParaRPr lang="en-GB" sz="800"/>
                    </a:p>
                  </a:txBody>
                  <a:tcPr/>
                </a:tc>
                <a:tc>
                  <a:txBody>
                    <a:bodyPr/>
                    <a:lstStyle/>
                    <a:p>
                      <a:r>
                        <a:rPr lang="en-GB" sz="800">
                          <a:solidFill>
                            <a:srgbClr val="FF0000"/>
                          </a:solidFill>
                        </a:rPr>
                        <a:t>13%</a:t>
                      </a:r>
                    </a:p>
                  </a:txBody>
                  <a:tcPr/>
                </a:tc>
                <a:extLst>
                  <a:ext uri="{0D108BD9-81ED-4DB2-BD59-A6C34878D82A}">
                    <a16:rowId xmlns:a16="http://schemas.microsoft.com/office/drawing/2014/main" val="457516249"/>
                  </a:ext>
                </a:extLst>
              </a:tr>
              <a:tr h="219615">
                <a:tc>
                  <a:txBody>
                    <a:bodyPr/>
                    <a:lstStyle/>
                    <a:p>
                      <a:r>
                        <a:rPr lang="en-GB" sz="800" b="0">
                          <a:solidFill>
                            <a:schemeClr val="tx1">
                              <a:lumMod val="50000"/>
                            </a:schemeClr>
                          </a:solidFill>
                        </a:rPr>
                        <a:t>Very High </a:t>
                      </a:r>
                      <a:endParaRPr lang="en-GB" sz="800"/>
                    </a:p>
                  </a:txBody>
                  <a:tcPr/>
                </a:tc>
                <a:tc>
                  <a:txBody>
                    <a:bodyPr/>
                    <a:lstStyle/>
                    <a:p>
                      <a:r>
                        <a:rPr lang="en-GB" sz="800">
                          <a:solidFill>
                            <a:schemeClr val="tx1">
                              <a:lumMod val="50000"/>
                            </a:schemeClr>
                          </a:solidFill>
                        </a:rPr>
                        <a:t>84%</a:t>
                      </a:r>
                    </a:p>
                  </a:txBody>
                  <a:tcPr/>
                </a:tc>
                <a:extLst>
                  <a:ext uri="{0D108BD9-81ED-4DB2-BD59-A6C34878D82A}">
                    <a16:rowId xmlns:a16="http://schemas.microsoft.com/office/drawing/2014/main" val="4292396343"/>
                  </a:ext>
                </a:extLst>
              </a:tr>
            </a:tbl>
          </a:graphicData>
        </a:graphic>
      </p:graphicFrame>
    </p:spTree>
    <p:extLst>
      <p:ext uri="{BB962C8B-B14F-4D97-AF65-F5344CB8AC3E}">
        <p14:creationId xmlns:p14="http://schemas.microsoft.com/office/powerpoint/2010/main" val="1782814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52580-7C16-40D2-9DB5-4FEFE1743EBB}"/>
              </a:ext>
            </a:extLst>
          </p:cNvPr>
          <p:cNvSpPr>
            <a:spLocks noGrp="1"/>
          </p:cNvSpPr>
          <p:nvPr>
            <p:ph type="title"/>
          </p:nvPr>
        </p:nvSpPr>
        <p:spPr/>
        <p:txBody>
          <a:bodyPr/>
          <a:lstStyle/>
          <a:p>
            <a:r>
              <a:rPr lang="en-GB"/>
              <a:t>Coastal Flooding – Risk Assessment</a:t>
            </a:r>
          </a:p>
        </p:txBody>
      </p:sp>
      <p:sp>
        <p:nvSpPr>
          <p:cNvPr id="9" name="Rectangle 8">
            <a:extLst>
              <a:ext uri="{FF2B5EF4-FFF2-40B4-BE49-F238E27FC236}">
                <a16:creationId xmlns:a16="http://schemas.microsoft.com/office/drawing/2014/main" id="{59ECF127-DDF0-45A6-8C7F-905336C0E9ED}"/>
              </a:ext>
            </a:extLst>
          </p:cNvPr>
          <p:cNvSpPr/>
          <p:nvPr/>
        </p:nvSpPr>
        <p:spPr>
          <a:xfrm>
            <a:off x="1" y="2942209"/>
            <a:ext cx="9143990" cy="1777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6"/>
          </a:p>
        </p:txBody>
      </p:sp>
      <p:sp>
        <p:nvSpPr>
          <p:cNvPr id="12" name="TextBox 11">
            <a:extLst>
              <a:ext uri="{FF2B5EF4-FFF2-40B4-BE49-F238E27FC236}">
                <a16:creationId xmlns:a16="http://schemas.microsoft.com/office/drawing/2014/main" id="{986C3858-BC6F-4CEA-BD37-611838F2B6DD}"/>
              </a:ext>
            </a:extLst>
          </p:cNvPr>
          <p:cNvSpPr txBox="1"/>
          <p:nvPr/>
        </p:nvSpPr>
        <p:spPr>
          <a:xfrm>
            <a:off x="53962" y="3068617"/>
            <a:ext cx="2021009" cy="329064"/>
          </a:xfrm>
          <a:prstGeom prst="rect">
            <a:avLst/>
          </a:prstGeom>
          <a:noFill/>
        </p:spPr>
        <p:txBody>
          <a:bodyPr wrap="square" rtlCol="0">
            <a:spAutoFit/>
          </a:bodyPr>
          <a:lstStyle/>
          <a:p>
            <a:r>
              <a:rPr lang="en-GB" sz="769" b="0">
                <a:solidFill>
                  <a:srgbClr val="646467"/>
                </a:solidFill>
                <a:latin typeface="+mj-lt"/>
                <a:cs typeface="Times New Roman" panose="02020603050405020304" pitchFamily="18" charset="0"/>
              </a:rPr>
              <a:t>Example of risk results for terminals and coastal flooding in the UK</a:t>
            </a:r>
          </a:p>
        </p:txBody>
      </p:sp>
      <p:cxnSp>
        <p:nvCxnSpPr>
          <p:cNvPr id="5" name="Straight Connector 4">
            <a:extLst>
              <a:ext uri="{FF2B5EF4-FFF2-40B4-BE49-F238E27FC236}">
                <a16:creationId xmlns:a16="http://schemas.microsoft.com/office/drawing/2014/main" id="{3CA7C2A0-52C4-4337-B7BC-FF5B22D21720}"/>
              </a:ext>
            </a:extLst>
          </p:cNvPr>
          <p:cNvCxnSpPr>
            <a:cxnSpLocks/>
            <a:stCxn id="2" idx="2"/>
          </p:cNvCxnSpPr>
          <p:nvPr/>
        </p:nvCxnSpPr>
        <p:spPr bwMode="auto">
          <a:xfrm>
            <a:off x="4571207" y="698500"/>
            <a:ext cx="258" cy="3944429"/>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C005F94-8BF7-4568-B9A1-6A4C43B0DB8C}"/>
              </a:ext>
            </a:extLst>
          </p:cNvPr>
          <p:cNvSpPr txBox="1"/>
          <p:nvPr/>
        </p:nvSpPr>
        <p:spPr bwMode="auto">
          <a:xfrm>
            <a:off x="144499" y="658480"/>
            <a:ext cx="2635098" cy="23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spcAft>
                <a:spcPts val="514"/>
              </a:spcAft>
            </a:pPr>
            <a:r>
              <a:rPr lang="en-GB" sz="1539"/>
              <a:t>UK example: Terminals</a:t>
            </a:r>
          </a:p>
        </p:txBody>
      </p:sp>
      <p:sp>
        <p:nvSpPr>
          <p:cNvPr id="17" name="TextBox 16">
            <a:extLst>
              <a:ext uri="{FF2B5EF4-FFF2-40B4-BE49-F238E27FC236}">
                <a16:creationId xmlns:a16="http://schemas.microsoft.com/office/drawing/2014/main" id="{A37BCA2B-0F32-4875-A716-174C12831A35}"/>
              </a:ext>
            </a:extLst>
          </p:cNvPr>
          <p:cNvSpPr txBox="1"/>
          <p:nvPr/>
        </p:nvSpPr>
        <p:spPr bwMode="auto">
          <a:xfrm>
            <a:off x="4661923" y="675460"/>
            <a:ext cx="2635098" cy="23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spcAft>
                <a:spcPts val="514"/>
              </a:spcAft>
            </a:pPr>
            <a:r>
              <a:rPr lang="en-GB" sz="1539"/>
              <a:t>US example: Generation</a:t>
            </a:r>
          </a:p>
        </p:txBody>
      </p:sp>
      <p:sp>
        <p:nvSpPr>
          <p:cNvPr id="18" name="Rectangle 17">
            <a:extLst>
              <a:ext uri="{FF2B5EF4-FFF2-40B4-BE49-F238E27FC236}">
                <a16:creationId xmlns:a16="http://schemas.microsoft.com/office/drawing/2014/main" id="{191D9E57-BF8B-4723-BEFF-2D03EDFEE311}"/>
              </a:ext>
            </a:extLst>
          </p:cNvPr>
          <p:cNvSpPr/>
          <p:nvPr/>
        </p:nvSpPr>
        <p:spPr bwMode="auto">
          <a:xfrm>
            <a:off x="144499" y="929229"/>
            <a:ext cx="1559463" cy="1908619"/>
          </a:xfrm>
          <a:prstGeom prst="rect">
            <a:avLst/>
          </a:prstGeom>
          <a:solidFill>
            <a:schemeClr val="accent1"/>
          </a:solidFill>
          <a:ln w="9525" cap="flat" cmpd="sng" algn="ctr">
            <a:no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spcAft>
                <a:spcPts val="386"/>
              </a:spcAft>
            </a:pPr>
            <a:r>
              <a:rPr lang="en-GB" sz="1100" b="0">
                <a:solidFill>
                  <a:schemeClr val="bg1"/>
                </a:solidFill>
                <a:cs typeface="Arial"/>
              </a:rPr>
              <a:t>Coastal flooding – in the baseline </a:t>
            </a:r>
            <a:r>
              <a:rPr lang="en-GB" sz="1100" b="0">
                <a:solidFill>
                  <a:schemeClr val="bg1"/>
                </a:solidFill>
              </a:rPr>
              <a:t>many coastal assets have medium-high risk of coastal flooding. </a:t>
            </a:r>
            <a:br>
              <a:rPr lang="en-GB" sz="1100" b="0">
                <a:solidFill>
                  <a:schemeClr val="bg1"/>
                </a:solidFill>
              </a:rPr>
            </a:br>
            <a:endParaRPr lang="en-GB" sz="1100" b="0">
              <a:solidFill>
                <a:schemeClr val="bg1"/>
              </a:solidFill>
            </a:endParaRPr>
          </a:p>
          <a:p>
            <a:pPr>
              <a:spcAft>
                <a:spcPts val="386"/>
              </a:spcAft>
            </a:pPr>
            <a:r>
              <a:rPr lang="en-GB" sz="1100" b="0">
                <a:solidFill>
                  <a:schemeClr val="bg1"/>
                </a:solidFill>
                <a:cs typeface="Arial"/>
              </a:rPr>
              <a:t>In the future, all the terminals are in coastal areas so are at high risk. </a:t>
            </a:r>
          </a:p>
          <a:p>
            <a:pPr>
              <a:spcAft>
                <a:spcPts val="386"/>
              </a:spcAft>
            </a:pPr>
            <a:endParaRPr lang="en-GB" sz="1100" b="0">
              <a:solidFill>
                <a:schemeClr val="bg1"/>
              </a:solidFill>
              <a:cs typeface="Arial"/>
            </a:endParaRPr>
          </a:p>
        </p:txBody>
      </p:sp>
      <p:graphicFrame>
        <p:nvGraphicFramePr>
          <p:cNvPr id="19" name="Table 19">
            <a:extLst>
              <a:ext uri="{FF2B5EF4-FFF2-40B4-BE49-F238E27FC236}">
                <a16:creationId xmlns:a16="http://schemas.microsoft.com/office/drawing/2014/main" id="{4D798189-A22E-49DC-9F16-F75F8577B237}"/>
              </a:ext>
            </a:extLst>
          </p:cNvPr>
          <p:cNvGraphicFramePr>
            <a:graphicFrameLocks noGrp="1"/>
          </p:cNvGraphicFramePr>
          <p:nvPr>
            <p:extLst>
              <p:ext uri="{D42A27DB-BD31-4B8C-83A1-F6EECF244321}">
                <p14:modId xmlns:p14="http://schemas.microsoft.com/office/powerpoint/2010/main" val="711790743"/>
              </p:ext>
            </p:extLst>
          </p:nvPr>
        </p:nvGraphicFramePr>
        <p:xfrm>
          <a:off x="1703962" y="929229"/>
          <a:ext cx="2845474" cy="801832"/>
        </p:xfrm>
        <a:graphic>
          <a:graphicData uri="http://schemas.openxmlformats.org/drawingml/2006/table">
            <a:tbl>
              <a:tblPr firstRow="1" bandRow="1">
                <a:tableStyleId>{5C22544A-7EE6-4342-B048-85BDC9FD1C3A}</a:tableStyleId>
              </a:tblPr>
              <a:tblGrid>
                <a:gridCol w="1054905">
                  <a:extLst>
                    <a:ext uri="{9D8B030D-6E8A-4147-A177-3AD203B41FA5}">
                      <a16:colId xmlns:a16="http://schemas.microsoft.com/office/drawing/2014/main" val="1614045443"/>
                    </a:ext>
                  </a:extLst>
                </a:gridCol>
                <a:gridCol w="443720">
                  <a:extLst>
                    <a:ext uri="{9D8B030D-6E8A-4147-A177-3AD203B41FA5}">
                      <a16:colId xmlns:a16="http://schemas.microsoft.com/office/drawing/2014/main" val="2528631434"/>
                    </a:ext>
                  </a:extLst>
                </a:gridCol>
                <a:gridCol w="443052">
                  <a:extLst>
                    <a:ext uri="{9D8B030D-6E8A-4147-A177-3AD203B41FA5}">
                      <a16:colId xmlns:a16="http://schemas.microsoft.com/office/drawing/2014/main" val="2497244295"/>
                    </a:ext>
                  </a:extLst>
                </a:gridCol>
                <a:gridCol w="513570">
                  <a:extLst>
                    <a:ext uri="{9D8B030D-6E8A-4147-A177-3AD203B41FA5}">
                      <a16:colId xmlns:a16="http://schemas.microsoft.com/office/drawing/2014/main" val="1900138433"/>
                    </a:ext>
                  </a:extLst>
                </a:gridCol>
                <a:gridCol w="390227">
                  <a:extLst>
                    <a:ext uri="{9D8B030D-6E8A-4147-A177-3AD203B41FA5}">
                      <a16:colId xmlns:a16="http://schemas.microsoft.com/office/drawing/2014/main" val="1756313296"/>
                    </a:ext>
                  </a:extLst>
                </a:gridCol>
              </a:tblGrid>
              <a:tr h="285698">
                <a:tc>
                  <a:txBody>
                    <a:bodyPr/>
                    <a:lstStyle/>
                    <a:p>
                      <a:r>
                        <a:rPr lang="en-GB" sz="1000"/>
                        <a:t>Time period</a:t>
                      </a:r>
                    </a:p>
                  </a:txBody>
                  <a:tcPr marL="78191" marR="78191" marT="39096" marB="39096"/>
                </a:tc>
                <a:tc>
                  <a:txBody>
                    <a:bodyPr/>
                    <a:lstStyle/>
                    <a:p>
                      <a:pPr algn="ctr"/>
                      <a:r>
                        <a:rPr lang="en-GB" sz="1200"/>
                        <a:t>L</a:t>
                      </a:r>
                    </a:p>
                  </a:txBody>
                  <a:tcPr marL="78191" marR="78191" marT="39096" marB="39096">
                    <a:solidFill>
                      <a:srgbClr val="78A22F"/>
                    </a:solidFill>
                  </a:tcPr>
                </a:tc>
                <a:tc>
                  <a:txBody>
                    <a:bodyPr/>
                    <a:lstStyle/>
                    <a:p>
                      <a:pPr algn="ctr"/>
                      <a:r>
                        <a:rPr lang="en-GB" sz="1200"/>
                        <a:t>M</a:t>
                      </a:r>
                    </a:p>
                  </a:txBody>
                  <a:tcPr marL="78191" marR="78191" marT="39096" marB="39096">
                    <a:solidFill>
                      <a:srgbClr val="FFB45A"/>
                    </a:solidFill>
                  </a:tcPr>
                </a:tc>
                <a:tc>
                  <a:txBody>
                    <a:bodyPr/>
                    <a:lstStyle/>
                    <a:p>
                      <a:pPr algn="ctr"/>
                      <a:r>
                        <a:rPr lang="en-GB" sz="1200"/>
                        <a:t>H</a:t>
                      </a:r>
                    </a:p>
                  </a:txBody>
                  <a:tcPr marL="78191" marR="78191" marT="39096" marB="39096">
                    <a:solidFill>
                      <a:srgbClr val="FA4616"/>
                    </a:solidFill>
                  </a:tcPr>
                </a:tc>
                <a:tc>
                  <a:txBody>
                    <a:bodyPr/>
                    <a:lstStyle/>
                    <a:p>
                      <a:pPr algn="ctr"/>
                      <a:r>
                        <a:rPr lang="en-GB" sz="1200"/>
                        <a:t>VH</a:t>
                      </a:r>
                    </a:p>
                  </a:txBody>
                  <a:tcPr marL="78191" marR="78191" marT="39096" marB="39096">
                    <a:solidFill>
                      <a:srgbClr val="000000"/>
                    </a:solidFill>
                  </a:tcPr>
                </a:tc>
                <a:extLst>
                  <a:ext uri="{0D108BD9-81ED-4DB2-BD59-A6C34878D82A}">
                    <a16:rowId xmlns:a16="http://schemas.microsoft.com/office/drawing/2014/main" val="547594814"/>
                  </a:ext>
                </a:extLst>
              </a:tr>
              <a:tr h="231732">
                <a:tc>
                  <a:txBody>
                    <a:bodyPr/>
                    <a:lstStyle/>
                    <a:p>
                      <a:r>
                        <a:rPr lang="en-GB" sz="1000" b="1"/>
                        <a:t>Baseline</a:t>
                      </a:r>
                    </a:p>
                  </a:txBody>
                  <a:tcPr marL="78191" marR="78191" marT="39096" marB="39096"/>
                </a:tc>
                <a:tc>
                  <a:txBody>
                    <a:bodyPr/>
                    <a:lstStyle/>
                    <a:p>
                      <a:r>
                        <a:rPr lang="en-GB" sz="1000" b="0"/>
                        <a:t>14%</a:t>
                      </a:r>
                    </a:p>
                  </a:txBody>
                  <a:tcPr marL="78191" marR="78191" marT="39096" marB="39096"/>
                </a:tc>
                <a:tc>
                  <a:txBody>
                    <a:bodyPr/>
                    <a:lstStyle/>
                    <a:p>
                      <a:r>
                        <a:rPr lang="en-GB" sz="1000" b="0"/>
                        <a:t>43%</a:t>
                      </a:r>
                    </a:p>
                  </a:txBody>
                  <a:tcPr marL="78191" marR="78191" marT="39096" marB="39096"/>
                </a:tc>
                <a:tc>
                  <a:txBody>
                    <a:bodyPr/>
                    <a:lstStyle/>
                    <a:p>
                      <a:r>
                        <a:rPr lang="en-GB" sz="1000" b="0"/>
                        <a:t>43%</a:t>
                      </a:r>
                    </a:p>
                  </a:txBody>
                  <a:tcPr marL="78191" marR="78191" marT="39096" marB="39096"/>
                </a:tc>
                <a:tc>
                  <a:txBody>
                    <a:bodyPr/>
                    <a:lstStyle/>
                    <a:p>
                      <a:r>
                        <a:rPr lang="en-GB" sz="1000" b="0"/>
                        <a:t>0%</a:t>
                      </a:r>
                    </a:p>
                  </a:txBody>
                  <a:tcPr marL="78191" marR="78191" marT="39096" marB="39096"/>
                </a:tc>
                <a:extLst>
                  <a:ext uri="{0D108BD9-81ED-4DB2-BD59-A6C34878D82A}">
                    <a16:rowId xmlns:a16="http://schemas.microsoft.com/office/drawing/2014/main" val="3408749868"/>
                  </a:ext>
                </a:extLst>
              </a:tr>
              <a:tr h="284402">
                <a:tc>
                  <a:txBody>
                    <a:bodyPr/>
                    <a:lstStyle/>
                    <a:p>
                      <a:r>
                        <a:rPr lang="en-GB" sz="1000" b="1"/>
                        <a:t>Future (2070s)</a:t>
                      </a:r>
                    </a:p>
                  </a:txBody>
                  <a:tcPr marL="78191" marR="78191" marT="39096" marB="39096"/>
                </a:tc>
                <a:tc>
                  <a:txBody>
                    <a:bodyPr/>
                    <a:lstStyle/>
                    <a:p>
                      <a:r>
                        <a:rPr lang="en-GB" sz="1000" b="0"/>
                        <a:t>0%</a:t>
                      </a:r>
                    </a:p>
                  </a:txBody>
                  <a:tcPr marL="78191" marR="78191" marT="39096" marB="39096"/>
                </a:tc>
                <a:tc>
                  <a:txBody>
                    <a:bodyPr/>
                    <a:lstStyle/>
                    <a:p>
                      <a:r>
                        <a:rPr lang="en-GB" sz="1000" b="0"/>
                        <a:t>0%</a:t>
                      </a:r>
                    </a:p>
                  </a:txBody>
                  <a:tcPr marL="78191" marR="78191" marT="39096" marB="39096"/>
                </a:tc>
                <a:tc>
                  <a:txBody>
                    <a:bodyPr/>
                    <a:lstStyle/>
                    <a:p>
                      <a:r>
                        <a:rPr lang="en-GB" sz="1000" b="1"/>
                        <a:t>100%</a:t>
                      </a:r>
                    </a:p>
                  </a:txBody>
                  <a:tcPr marL="78191" marR="78191" marT="39096" marB="39096"/>
                </a:tc>
                <a:tc>
                  <a:txBody>
                    <a:bodyPr/>
                    <a:lstStyle/>
                    <a:p>
                      <a:r>
                        <a:rPr lang="en-GB" sz="1000" b="0"/>
                        <a:t>0%</a:t>
                      </a:r>
                    </a:p>
                  </a:txBody>
                  <a:tcPr marL="78191" marR="78191" marT="39096" marB="39096"/>
                </a:tc>
                <a:extLst>
                  <a:ext uri="{0D108BD9-81ED-4DB2-BD59-A6C34878D82A}">
                    <a16:rowId xmlns:a16="http://schemas.microsoft.com/office/drawing/2014/main" val="2021113698"/>
                  </a:ext>
                </a:extLst>
              </a:tr>
            </a:tbl>
          </a:graphicData>
        </a:graphic>
      </p:graphicFrame>
      <p:sp>
        <p:nvSpPr>
          <p:cNvPr id="22" name="Rectangle 21">
            <a:extLst>
              <a:ext uri="{FF2B5EF4-FFF2-40B4-BE49-F238E27FC236}">
                <a16:creationId xmlns:a16="http://schemas.microsoft.com/office/drawing/2014/main" id="{8ADC48D9-2FA7-45BA-B8B3-140A1EAFBBFE}"/>
              </a:ext>
            </a:extLst>
          </p:cNvPr>
          <p:cNvSpPr/>
          <p:nvPr/>
        </p:nvSpPr>
        <p:spPr bwMode="auto">
          <a:xfrm>
            <a:off x="4682444" y="937244"/>
            <a:ext cx="1551252" cy="1926480"/>
          </a:xfrm>
          <a:prstGeom prst="rect">
            <a:avLst/>
          </a:prstGeom>
          <a:solidFill>
            <a:schemeClr val="accent1"/>
          </a:solidFill>
          <a:ln w="9525" cap="flat" cmpd="sng" algn="ctr">
            <a:no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spcAft>
                <a:spcPts val="386"/>
              </a:spcAft>
            </a:pPr>
            <a:r>
              <a:rPr lang="en-GB" sz="1100" b="0">
                <a:solidFill>
                  <a:schemeClr val="bg1"/>
                </a:solidFill>
              </a:rPr>
              <a:t>Coastal flooding - in the baseline many coastal assets have medium-high risk of coastal flooding.  </a:t>
            </a:r>
          </a:p>
          <a:p>
            <a:pPr>
              <a:spcAft>
                <a:spcPts val="386"/>
              </a:spcAft>
            </a:pPr>
            <a:r>
              <a:rPr lang="en-GB" sz="1100" b="0">
                <a:solidFill>
                  <a:schemeClr val="bg1"/>
                </a:solidFill>
              </a:rPr>
              <a:t>In the future all generation assets in coastal areas are at high risk or very high risk. </a:t>
            </a:r>
          </a:p>
        </p:txBody>
      </p:sp>
      <p:sp>
        <p:nvSpPr>
          <p:cNvPr id="27" name="TextBox 26">
            <a:extLst>
              <a:ext uri="{FF2B5EF4-FFF2-40B4-BE49-F238E27FC236}">
                <a16:creationId xmlns:a16="http://schemas.microsoft.com/office/drawing/2014/main" id="{4322050C-FA96-4CFE-8603-2333E4A47313}"/>
              </a:ext>
            </a:extLst>
          </p:cNvPr>
          <p:cNvSpPr txBox="1"/>
          <p:nvPr/>
        </p:nvSpPr>
        <p:spPr>
          <a:xfrm>
            <a:off x="4682444" y="3072113"/>
            <a:ext cx="2209502" cy="329064"/>
          </a:xfrm>
          <a:prstGeom prst="rect">
            <a:avLst/>
          </a:prstGeom>
          <a:noFill/>
        </p:spPr>
        <p:txBody>
          <a:bodyPr wrap="square" rtlCol="0">
            <a:spAutoFit/>
          </a:bodyPr>
          <a:lstStyle/>
          <a:p>
            <a:r>
              <a:rPr lang="en-GB" sz="769" b="0">
                <a:solidFill>
                  <a:srgbClr val="646467"/>
                </a:solidFill>
                <a:latin typeface="+mj-lt"/>
                <a:cs typeface="Times New Roman" panose="02020603050405020304" pitchFamily="18" charset="0"/>
              </a:rPr>
              <a:t>Example of risk results for generation</a:t>
            </a:r>
            <a:br>
              <a:rPr lang="en-GB" sz="769" b="0">
                <a:solidFill>
                  <a:srgbClr val="646467"/>
                </a:solidFill>
                <a:latin typeface="+mj-lt"/>
                <a:cs typeface="Times New Roman" panose="02020603050405020304" pitchFamily="18" charset="0"/>
              </a:rPr>
            </a:br>
            <a:r>
              <a:rPr lang="en-GB" sz="769" b="0">
                <a:solidFill>
                  <a:srgbClr val="646467"/>
                </a:solidFill>
                <a:latin typeface="+mj-lt"/>
                <a:cs typeface="Times New Roman" panose="02020603050405020304" pitchFamily="18" charset="0"/>
              </a:rPr>
              <a:t>and coastal flooding in the US for 4C scenario</a:t>
            </a:r>
          </a:p>
        </p:txBody>
      </p:sp>
      <p:graphicFrame>
        <p:nvGraphicFramePr>
          <p:cNvPr id="24" name="Table 19">
            <a:extLst>
              <a:ext uri="{FF2B5EF4-FFF2-40B4-BE49-F238E27FC236}">
                <a16:creationId xmlns:a16="http://schemas.microsoft.com/office/drawing/2014/main" id="{9D0B95E8-E445-4B88-93BC-3D92E5B7F8BC}"/>
              </a:ext>
            </a:extLst>
          </p:cNvPr>
          <p:cNvGraphicFramePr>
            <a:graphicFrameLocks noGrp="1"/>
          </p:cNvGraphicFramePr>
          <p:nvPr>
            <p:extLst>
              <p:ext uri="{D42A27DB-BD31-4B8C-83A1-F6EECF244321}">
                <p14:modId xmlns:p14="http://schemas.microsoft.com/office/powerpoint/2010/main" val="2688048770"/>
              </p:ext>
            </p:extLst>
          </p:nvPr>
        </p:nvGraphicFramePr>
        <p:xfrm>
          <a:off x="6301856" y="937244"/>
          <a:ext cx="2778813" cy="801832"/>
        </p:xfrm>
        <a:graphic>
          <a:graphicData uri="http://schemas.openxmlformats.org/drawingml/2006/table">
            <a:tbl>
              <a:tblPr firstRow="1" bandRow="1">
                <a:tableStyleId>{5C22544A-7EE6-4342-B048-85BDC9FD1C3A}</a:tableStyleId>
              </a:tblPr>
              <a:tblGrid>
                <a:gridCol w="1054905">
                  <a:extLst>
                    <a:ext uri="{9D8B030D-6E8A-4147-A177-3AD203B41FA5}">
                      <a16:colId xmlns:a16="http://schemas.microsoft.com/office/drawing/2014/main" val="1614045443"/>
                    </a:ext>
                  </a:extLst>
                </a:gridCol>
                <a:gridCol w="405788">
                  <a:extLst>
                    <a:ext uri="{9D8B030D-6E8A-4147-A177-3AD203B41FA5}">
                      <a16:colId xmlns:a16="http://schemas.microsoft.com/office/drawing/2014/main" val="2528631434"/>
                    </a:ext>
                  </a:extLst>
                </a:gridCol>
                <a:gridCol w="443052">
                  <a:extLst>
                    <a:ext uri="{9D8B030D-6E8A-4147-A177-3AD203B41FA5}">
                      <a16:colId xmlns:a16="http://schemas.microsoft.com/office/drawing/2014/main" val="2497244295"/>
                    </a:ext>
                  </a:extLst>
                </a:gridCol>
                <a:gridCol w="431348">
                  <a:extLst>
                    <a:ext uri="{9D8B030D-6E8A-4147-A177-3AD203B41FA5}">
                      <a16:colId xmlns:a16="http://schemas.microsoft.com/office/drawing/2014/main" val="1900138433"/>
                    </a:ext>
                  </a:extLst>
                </a:gridCol>
                <a:gridCol w="443720">
                  <a:extLst>
                    <a:ext uri="{9D8B030D-6E8A-4147-A177-3AD203B41FA5}">
                      <a16:colId xmlns:a16="http://schemas.microsoft.com/office/drawing/2014/main" val="1756313296"/>
                    </a:ext>
                  </a:extLst>
                </a:gridCol>
              </a:tblGrid>
              <a:tr h="285698">
                <a:tc>
                  <a:txBody>
                    <a:bodyPr/>
                    <a:lstStyle/>
                    <a:p>
                      <a:r>
                        <a:rPr lang="en-GB" sz="1000"/>
                        <a:t>Time period</a:t>
                      </a:r>
                    </a:p>
                  </a:txBody>
                  <a:tcPr marL="78191" marR="78191" marT="39096" marB="39096"/>
                </a:tc>
                <a:tc>
                  <a:txBody>
                    <a:bodyPr/>
                    <a:lstStyle/>
                    <a:p>
                      <a:pPr algn="ctr"/>
                      <a:r>
                        <a:rPr lang="en-GB" sz="1200"/>
                        <a:t>L</a:t>
                      </a:r>
                    </a:p>
                  </a:txBody>
                  <a:tcPr marL="78191" marR="78191" marT="39096" marB="39096">
                    <a:solidFill>
                      <a:srgbClr val="78A22F"/>
                    </a:solidFill>
                  </a:tcPr>
                </a:tc>
                <a:tc>
                  <a:txBody>
                    <a:bodyPr/>
                    <a:lstStyle/>
                    <a:p>
                      <a:pPr algn="ctr"/>
                      <a:r>
                        <a:rPr lang="en-GB" sz="1200"/>
                        <a:t>M</a:t>
                      </a:r>
                    </a:p>
                  </a:txBody>
                  <a:tcPr marL="78191" marR="78191" marT="39096" marB="39096">
                    <a:solidFill>
                      <a:srgbClr val="FFB45A"/>
                    </a:solidFill>
                  </a:tcPr>
                </a:tc>
                <a:tc>
                  <a:txBody>
                    <a:bodyPr/>
                    <a:lstStyle/>
                    <a:p>
                      <a:pPr algn="ctr"/>
                      <a:r>
                        <a:rPr lang="en-GB" sz="1200"/>
                        <a:t>H</a:t>
                      </a:r>
                    </a:p>
                  </a:txBody>
                  <a:tcPr marL="78191" marR="78191" marT="39096" marB="39096">
                    <a:solidFill>
                      <a:srgbClr val="FA4616"/>
                    </a:solidFill>
                  </a:tcPr>
                </a:tc>
                <a:tc>
                  <a:txBody>
                    <a:bodyPr/>
                    <a:lstStyle/>
                    <a:p>
                      <a:pPr algn="ctr"/>
                      <a:r>
                        <a:rPr lang="en-GB" sz="1200"/>
                        <a:t>VH</a:t>
                      </a:r>
                    </a:p>
                  </a:txBody>
                  <a:tcPr marL="78191" marR="78191" marT="39096" marB="39096">
                    <a:solidFill>
                      <a:srgbClr val="000000"/>
                    </a:solidFill>
                  </a:tcPr>
                </a:tc>
                <a:extLst>
                  <a:ext uri="{0D108BD9-81ED-4DB2-BD59-A6C34878D82A}">
                    <a16:rowId xmlns:a16="http://schemas.microsoft.com/office/drawing/2014/main" val="547594814"/>
                  </a:ext>
                </a:extLst>
              </a:tr>
              <a:tr h="231732">
                <a:tc>
                  <a:txBody>
                    <a:bodyPr/>
                    <a:lstStyle/>
                    <a:p>
                      <a:r>
                        <a:rPr lang="en-GB" sz="1000" b="1"/>
                        <a:t>Baseline</a:t>
                      </a:r>
                    </a:p>
                  </a:txBody>
                  <a:tcPr marL="78191" marR="78191" marT="39096" marB="39096"/>
                </a:tc>
                <a:tc>
                  <a:txBody>
                    <a:bodyPr/>
                    <a:lstStyle/>
                    <a:p>
                      <a:r>
                        <a:rPr lang="en-GB" sz="1000" b="0"/>
                        <a:t>0%</a:t>
                      </a:r>
                    </a:p>
                  </a:txBody>
                  <a:tcPr marL="78191" marR="78191" marT="39096" marB="39096"/>
                </a:tc>
                <a:tc>
                  <a:txBody>
                    <a:bodyPr/>
                    <a:lstStyle/>
                    <a:p>
                      <a:r>
                        <a:rPr lang="en-GB" sz="1000" b="1"/>
                        <a:t>55%</a:t>
                      </a:r>
                    </a:p>
                  </a:txBody>
                  <a:tcPr marL="78191" marR="78191" marT="39096" marB="39096"/>
                </a:tc>
                <a:tc>
                  <a:txBody>
                    <a:bodyPr/>
                    <a:lstStyle/>
                    <a:p>
                      <a:r>
                        <a:rPr lang="en-GB" sz="1000" b="0"/>
                        <a:t>36%</a:t>
                      </a:r>
                    </a:p>
                  </a:txBody>
                  <a:tcPr marL="78191" marR="78191" marT="39096" marB="39096"/>
                </a:tc>
                <a:tc>
                  <a:txBody>
                    <a:bodyPr/>
                    <a:lstStyle/>
                    <a:p>
                      <a:r>
                        <a:rPr lang="en-GB" sz="1000" b="0"/>
                        <a:t>0%</a:t>
                      </a:r>
                    </a:p>
                  </a:txBody>
                  <a:tcPr marL="78191" marR="78191" marT="39096" marB="39096"/>
                </a:tc>
                <a:extLst>
                  <a:ext uri="{0D108BD9-81ED-4DB2-BD59-A6C34878D82A}">
                    <a16:rowId xmlns:a16="http://schemas.microsoft.com/office/drawing/2014/main" val="3408749868"/>
                  </a:ext>
                </a:extLst>
              </a:tr>
              <a:tr h="284402">
                <a:tc>
                  <a:txBody>
                    <a:bodyPr/>
                    <a:lstStyle/>
                    <a:p>
                      <a:r>
                        <a:rPr lang="en-GB" sz="1000" b="1"/>
                        <a:t>Future (2070s)</a:t>
                      </a:r>
                    </a:p>
                  </a:txBody>
                  <a:tcPr marL="78191" marR="78191" marT="39096" marB="39096"/>
                </a:tc>
                <a:tc>
                  <a:txBody>
                    <a:bodyPr/>
                    <a:lstStyle/>
                    <a:p>
                      <a:r>
                        <a:rPr lang="en-GB" sz="1000" b="0"/>
                        <a:t>0%</a:t>
                      </a:r>
                    </a:p>
                  </a:txBody>
                  <a:tcPr marL="78191" marR="78191" marT="39096" marB="39096"/>
                </a:tc>
                <a:tc>
                  <a:txBody>
                    <a:bodyPr/>
                    <a:lstStyle/>
                    <a:p>
                      <a:r>
                        <a:rPr lang="en-GB" sz="1000" b="0"/>
                        <a:t>0%</a:t>
                      </a:r>
                    </a:p>
                  </a:txBody>
                  <a:tcPr marL="78191" marR="78191" marT="39096" marB="39096"/>
                </a:tc>
                <a:tc>
                  <a:txBody>
                    <a:bodyPr/>
                    <a:lstStyle/>
                    <a:p>
                      <a:r>
                        <a:rPr lang="en-GB" sz="1000" b="0"/>
                        <a:t>18%</a:t>
                      </a:r>
                    </a:p>
                  </a:txBody>
                  <a:tcPr marL="78191" marR="78191" marT="39096" marB="39096"/>
                </a:tc>
                <a:tc>
                  <a:txBody>
                    <a:bodyPr/>
                    <a:lstStyle/>
                    <a:p>
                      <a:r>
                        <a:rPr lang="en-GB" sz="1000" b="1"/>
                        <a:t>73%</a:t>
                      </a:r>
                    </a:p>
                  </a:txBody>
                  <a:tcPr marL="78191" marR="78191" marT="39096" marB="39096"/>
                </a:tc>
                <a:extLst>
                  <a:ext uri="{0D108BD9-81ED-4DB2-BD59-A6C34878D82A}">
                    <a16:rowId xmlns:a16="http://schemas.microsoft.com/office/drawing/2014/main" val="2021113698"/>
                  </a:ext>
                </a:extLst>
              </a:tr>
            </a:tbl>
          </a:graphicData>
        </a:graphic>
      </p:graphicFrame>
      <p:grpSp>
        <p:nvGrpSpPr>
          <p:cNvPr id="25" name="Group 24">
            <a:extLst>
              <a:ext uri="{FF2B5EF4-FFF2-40B4-BE49-F238E27FC236}">
                <a16:creationId xmlns:a16="http://schemas.microsoft.com/office/drawing/2014/main" id="{A518754E-82BD-465C-91E7-E79D6CEDBAAB}"/>
              </a:ext>
            </a:extLst>
          </p:cNvPr>
          <p:cNvGrpSpPr/>
          <p:nvPr/>
        </p:nvGrpSpPr>
        <p:grpSpPr>
          <a:xfrm>
            <a:off x="8349569" y="44037"/>
            <a:ext cx="722751" cy="712807"/>
            <a:chOff x="2898609" y="1195638"/>
            <a:chExt cx="845217" cy="833588"/>
          </a:xfrm>
        </p:grpSpPr>
        <p:pic>
          <p:nvPicPr>
            <p:cNvPr id="32" name="Graphic 31" descr="Wave outline">
              <a:extLst>
                <a:ext uri="{FF2B5EF4-FFF2-40B4-BE49-F238E27FC236}">
                  <a16:creationId xmlns:a16="http://schemas.microsoft.com/office/drawing/2014/main" id="{E6B1AF4F-1292-4910-8714-56CF23B4F7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3832" y="1218900"/>
              <a:ext cx="706854" cy="706854"/>
            </a:xfrm>
            <a:prstGeom prst="rect">
              <a:avLst/>
            </a:prstGeom>
          </p:spPr>
        </p:pic>
        <p:sp>
          <p:nvSpPr>
            <p:cNvPr id="33" name="Oval 32">
              <a:extLst>
                <a:ext uri="{FF2B5EF4-FFF2-40B4-BE49-F238E27FC236}">
                  <a16:creationId xmlns:a16="http://schemas.microsoft.com/office/drawing/2014/main" id="{641120DA-72D5-48B3-8593-63A2BC8FF527}"/>
                </a:ext>
              </a:extLst>
            </p:cNvPr>
            <p:cNvSpPr/>
            <p:nvPr/>
          </p:nvSpPr>
          <p:spPr>
            <a:xfrm>
              <a:off x="2898609" y="1195638"/>
              <a:ext cx="845217" cy="833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6"/>
            </a:p>
          </p:txBody>
        </p:sp>
      </p:grpSp>
      <p:pic>
        <p:nvPicPr>
          <p:cNvPr id="23" name="Picture 22">
            <a:extLst>
              <a:ext uri="{FF2B5EF4-FFF2-40B4-BE49-F238E27FC236}">
                <a16:creationId xmlns:a16="http://schemas.microsoft.com/office/drawing/2014/main" id="{B810EF62-1782-4DF3-B45C-CB403E37A6CC}"/>
              </a:ext>
            </a:extLst>
          </p:cNvPr>
          <p:cNvPicPr>
            <a:picLocks noChangeAspect="1"/>
          </p:cNvPicPr>
          <p:nvPr/>
        </p:nvPicPr>
        <p:blipFill>
          <a:blip r:embed="rId4"/>
          <a:stretch>
            <a:fillRect/>
          </a:stretch>
        </p:blipFill>
        <p:spPr>
          <a:xfrm>
            <a:off x="4813707" y="3428236"/>
            <a:ext cx="3968287" cy="1099002"/>
          </a:xfrm>
          <a:prstGeom prst="rect">
            <a:avLst/>
          </a:prstGeom>
        </p:spPr>
      </p:pic>
      <p:pic>
        <p:nvPicPr>
          <p:cNvPr id="28" name="Picture 27">
            <a:extLst>
              <a:ext uri="{FF2B5EF4-FFF2-40B4-BE49-F238E27FC236}">
                <a16:creationId xmlns:a16="http://schemas.microsoft.com/office/drawing/2014/main" id="{AA9A6F2D-5C04-4A3D-9717-9EE7210D3E45}"/>
              </a:ext>
            </a:extLst>
          </p:cNvPr>
          <p:cNvPicPr>
            <a:picLocks noChangeAspect="1"/>
          </p:cNvPicPr>
          <p:nvPr/>
        </p:nvPicPr>
        <p:blipFill>
          <a:blip r:embed="rId5"/>
          <a:stretch>
            <a:fillRect/>
          </a:stretch>
        </p:blipFill>
        <p:spPr>
          <a:xfrm>
            <a:off x="6479501" y="1803139"/>
            <a:ext cx="2520000" cy="1374794"/>
          </a:xfrm>
          <a:prstGeom prst="rect">
            <a:avLst/>
          </a:prstGeom>
          <a:ln>
            <a:solidFill>
              <a:schemeClr val="bg2"/>
            </a:solidFill>
          </a:ln>
        </p:spPr>
      </p:pic>
      <p:pic>
        <p:nvPicPr>
          <p:cNvPr id="30" name="Picture 29">
            <a:extLst>
              <a:ext uri="{FF2B5EF4-FFF2-40B4-BE49-F238E27FC236}">
                <a16:creationId xmlns:a16="http://schemas.microsoft.com/office/drawing/2014/main" id="{C48E4E01-7FAE-43A3-AE23-E1AF1689C32F}"/>
              </a:ext>
            </a:extLst>
          </p:cNvPr>
          <p:cNvPicPr>
            <a:picLocks noChangeAspect="1"/>
          </p:cNvPicPr>
          <p:nvPr/>
        </p:nvPicPr>
        <p:blipFill rotWithShape="1">
          <a:blip r:embed="rId6"/>
          <a:srcRect b="6654"/>
          <a:stretch/>
        </p:blipFill>
        <p:spPr>
          <a:xfrm>
            <a:off x="272308" y="3456722"/>
            <a:ext cx="3951628" cy="1080029"/>
          </a:xfrm>
          <a:prstGeom prst="rect">
            <a:avLst/>
          </a:prstGeom>
        </p:spPr>
      </p:pic>
      <p:pic>
        <p:nvPicPr>
          <p:cNvPr id="31" name="Picture 30">
            <a:extLst>
              <a:ext uri="{FF2B5EF4-FFF2-40B4-BE49-F238E27FC236}">
                <a16:creationId xmlns:a16="http://schemas.microsoft.com/office/drawing/2014/main" id="{014A7948-2D07-4553-9A40-757629053FF6}"/>
              </a:ext>
            </a:extLst>
          </p:cNvPr>
          <p:cNvPicPr>
            <a:picLocks noChangeAspect="1"/>
          </p:cNvPicPr>
          <p:nvPr/>
        </p:nvPicPr>
        <p:blipFill rotWithShape="1">
          <a:blip r:embed="rId7"/>
          <a:srcRect l="23135" t="19185" r="1092"/>
          <a:stretch/>
        </p:blipFill>
        <p:spPr>
          <a:xfrm>
            <a:off x="2512583" y="1819159"/>
            <a:ext cx="1776665" cy="1535888"/>
          </a:xfrm>
          <a:prstGeom prst="rect">
            <a:avLst/>
          </a:prstGeom>
          <a:ln>
            <a:solidFill>
              <a:schemeClr val="bg1">
                <a:lumMod val="50000"/>
              </a:schemeClr>
            </a:solidFill>
          </a:ln>
        </p:spPr>
      </p:pic>
      <p:sp>
        <p:nvSpPr>
          <p:cNvPr id="21" name="TextBox 20">
            <a:extLst>
              <a:ext uri="{FF2B5EF4-FFF2-40B4-BE49-F238E27FC236}">
                <a16:creationId xmlns:a16="http://schemas.microsoft.com/office/drawing/2014/main" id="{BD5E8436-4B6F-4EC1-AE35-D7ED84CBD4A9}"/>
              </a:ext>
            </a:extLst>
          </p:cNvPr>
          <p:cNvSpPr txBox="1"/>
          <p:nvPr/>
        </p:nvSpPr>
        <p:spPr>
          <a:xfrm>
            <a:off x="3329354" y="1849863"/>
            <a:ext cx="970243" cy="276742"/>
          </a:xfrm>
          <a:prstGeom prst="rect">
            <a:avLst/>
          </a:prstGeom>
          <a:noFill/>
        </p:spPr>
        <p:txBody>
          <a:bodyPr wrap="square" rtlCol="0">
            <a:spAutoFit/>
          </a:bodyPr>
          <a:lstStyle/>
          <a:p>
            <a:pPr algn="r"/>
            <a:r>
              <a:rPr lang="en-GB" sz="599">
                <a:solidFill>
                  <a:srgbClr val="646467"/>
                </a:solidFill>
                <a:latin typeface="+mj-lt"/>
                <a:cs typeface="Times New Roman" panose="02020603050405020304" pitchFamily="18" charset="0"/>
              </a:rPr>
              <a:t>Risk levels </a:t>
            </a:r>
            <a:br>
              <a:rPr lang="en-GB" sz="599">
                <a:solidFill>
                  <a:srgbClr val="646467"/>
                </a:solidFill>
                <a:latin typeface="+mj-lt"/>
                <a:cs typeface="Times New Roman" panose="02020603050405020304" pitchFamily="18" charset="0"/>
              </a:rPr>
            </a:br>
            <a:r>
              <a:rPr lang="en-GB" sz="599">
                <a:solidFill>
                  <a:srgbClr val="646467"/>
                </a:solidFill>
                <a:latin typeface="+mj-lt"/>
                <a:cs typeface="Times New Roman" panose="02020603050405020304" pitchFamily="18" charset="0"/>
              </a:rPr>
              <a:t>2070s, 4C scenario</a:t>
            </a:r>
          </a:p>
        </p:txBody>
      </p:sp>
    </p:spTree>
    <p:extLst>
      <p:ext uri="{BB962C8B-B14F-4D97-AF65-F5344CB8AC3E}">
        <p14:creationId xmlns:p14="http://schemas.microsoft.com/office/powerpoint/2010/main" val="348859528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FF82F1F-DA3A-4F54-9B1F-1F81C338A67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41177" y="1851937"/>
            <a:ext cx="1687531" cy="2471986"/>
          </a:xfrm>
          <a:prstGeom prst="rect">
            <a:avLst/>
          </a:prstGeom>
        </p:spPr>
      </p:pic>
      <p:pic>
        <p:nvPicPr>
          <p:cNvPr id="22" name="Picture 21">
            <a:extLst>
              <a:ext uri="{FF2B5EF4-FFF2-40B4-BE49-F238E27FC236}">
                <a16:creationId xmlns:a16="http://schemas.microsoft.com/office/drawing/2014/main" id="{A43A50AF-A855-44BD-8560-CBEE915FC1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03440" y="1834649"/>
            <a:ext cx="1693319" cy="2472784"/>
          </a:xfrm>
          <a:prstGeom prst="rect">
            <a:avLst/>
          </a:prstGeom>
        </p:spPr>
      </p:pic>
      <p:pic>
        <p:nvPicPr>
          <p:cNvPr id="24" name="Picture 23">
            <a:extLst>
              <a:ext uri="{FF2B5EF4-FFF2-40B4-BE49-F238E27FC236}">
                <a16:creationId xmlns:a16="http://schemas.microsoft.com/office/drawing/2014/main" id="{E4845230-D3A1-4AAB-8284-D4D23C8E1B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65049" y="1843984"/>
            <a:ext cx="1686269" cy="2472784"/>
          </a:xfrm>
          <a:prstGeom prst="rect">
            <a:avLst/>
          </a:prstGeom>
        </p:spPr>
      </p:pic>
      <p:sp>
        <p:nvSpPr>
          <p:cNvPr id="2" name="Title 1">
            <a:extLst>
              <a:ext uri="{FF2B5EF4-FFF2-40B4-BE49-F238E27FC236}">
                <a16:creationId xmlns:a16="http://schemas.microsoft.com/office/drawing/2014/main" id="{76F52580-7C16-40D2-9DB5-4FEFE1743EBB}"/>
              </a:ext>
            </a:extLst>
          </p:cNvPr>
          <p:cNvSpPr>
            <a:spLocks noGrp="1"/>
          </p:cNvSpPr>
          <p:nvPr>
            <p:ph type="title"/>
          </p:nvPr>
        </p:nvSpPr>
        <p:spPr/>
        <p:txBody>
          <a:bodyPr/>
          <a:lstStyle/>
          <a:p>
            <a:r>
              <a:rPr lang="en-GB"/>
              <a:t>High Temperatures – Hazard Assessment</a:t>
            </a:r>
          </a:p>
        </p:txBody>
      </p:sp>
      <p:sp>
        <p:nvSpPr>
          <p:cNvPr id="4" name="TextBox 3">
            <a:extLst>
              <a:ext uri="{FF2B5EF4-FFF2-40B4-BE49-F238E27FC236}">
                <a16:creationId xmlns:a16="http://schemas.microsoft.com/office/drawing/2014/main" id="{97D125AF-6B97-4A6A-9703-21874D7C93EF}"/>
              </a:ext>
            </a:extLst>
          </p:cNvPr>
          <p:cNvSpPr txBox="1"/>
          <p:nvPr/>
        </p:nvSpPr>
        <p:spPr bwMode="auto">
          <a:xfrm>
            <a:off x="322780" y="744067"/>
            <a:ext cx="2566886" cy="23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spcAft>
                <a:spcPts val="514"/>
              </a:spcAft>
            </a:pPr>
            <a:r>
              <a:rPr lang="en-GB" sz="1539">
                <a:solidFill>
                  <a:srgbClr val="646467"/>
                </a:solidFill>
              </a:rPr>
              <a:t>Climate hazard: UK</a:t>
            </a:r>
          </a:p>
        </p:txBody>
      </p:sp>
      <p:sp>
        <p:nvSpPr>
          <p:cNvPr id="5" name="Rectangle 4">
            <a:extLst>
              <a:ext uri="{FF2B5EF4-FFF2-40B4-BE49-F238E27FC236}">
                <a16:creationId xmlns:a16="http://schemas.microsoft.com/office/drawing/2014/main" id="{5213FE68-14F8-4D8F-9B12-D0CC595FDE4F}"/>
              </a:ext>
            </a:extLst>
          </p:cNvPr>
          <p:cNvSpPr/>
          <p:nvPr/>
        </p:nvSpPr>
        <p:spPr bwMode="auto">
          <a:xfrm>
            <a:off x="6721836" y="862497"/>
            <a:ext cx="1923265" cy="451702"/>
          </a:xfrm>
          <a:prstGeom prst="rect">
            <a:avLst/>
          </a:prstGeom>
          <a:solidFill>
            <a:schemeClr val="accent1"/>
          </a:solidFill>
          <a:ln w="9525" cap="flat" cmpd="sng" algn="ctr">
            <a:no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spcAft>
                <a:spcPts val="386"/>
              </a:spcAft>
            </a:pPr>
            <a:r>
              <a:rPr lang="en-GB" sz="1026">
                <a:solidFill>
                  <a:schemeClr val="bg1"/>
                </a:solidFill>
                <a:cs typeface="Arial"/>
              </a:rPr>
              <a:t>Confidence: High</a:t>
            </a:r>
          </a:p>
          <a:p>
            <a:pPr>
              <a:spcAft>
                <a:spcPts val="386"/>
              </a:spcAft>
            </a:pPr>
            <a:r>
              <a:rPr lang="en-GB" sz="1026">
                <a:solidFill>
                  <a:schemeClr val="bg1"/>
                </a:solidFill>
                <a:cs typeface="Arial"/>
              </a:rPr>
              <a:t>Uncertainty: Low to medium</a:t>
            </a:r>
          </a:p>
        </p:txBody>
      </p:sp>
      <p:sp>
        <p:nvSpPr>
          <p:cNvPr id="8" name="TextBox 7">
            <a:extLst>
              <a:ext uri="{FF2B5EF4-FFF2-40B4-BE49-F238E27FC236}">
                <a16:creationId xmlns:a16="http://schemas.microsoft.com/office/drawing/2014/main" id="{E5B628DA-86AF-4FC1-B1D1-AB2875853048}"/>
              </a:ext>
            </a:extLst>
          </p:cNvPr>
          <p:cNvSpPr txBox="1"/>
          <p:nvPr/>
        </p:nvSpPr>
        <p:spPr>
          <a:xfrm>
            <a:off x="4552820" y="1875063"/>
            <a:ext cx="563100" cy="289783"/>
          </a:xfrm>
          <a:prstGeom prst="rect">
            <a:avLst/>
          </a:prstGeom>
          <a:noFill/>
        </p:spPr>
        <p:txBody>
          <a:bodyPr wrap="square" lIns="78191" tIns="39096" rIns="78191" bIns="39096" rtlCol="0" anchor="t">
            <a:spAutoFit/>
          </a:bodyPr>
          <a:lstStyle/>
          <a:p>
            <a:pPr algn="r" defTabSz="891850">
              <a:defRPr/>
            </a:pPr>
            <a:r>
              <a:rPr lang="en-GB" sz="685">
                <a:solidFill>
                  <a:srgbClr val="000000"/>
                </a:solidFill>
                <a:latin typeface="Arial"/>
                <a:cs typeface="Arial"/>
              </a:rPr>
              <a:t>Baseline period</a:t>
            </a:r>
            <a:endParaRPr lang="en-GB" sz="685">
              <a:solidFill>
                <a:srgbClr val="0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A4503F7-31E3-4085-B866-937EE3135C4A}"/>
              </a:ext>
            </a:extLst>
          </p:cNvPr>
          <p:cNvSpPr txBox="1"/>
          <p:nvPr/>
        </p:nvSpPr>
        <p:spPr>
          <a:xfrm>
            <a:off x="7905114" y="1875915"/>
            <a:ext cx="739987" cy="303160"/>
          </a:xfrm>
          <a:prstGeom prst="rect">
            <a:avLst/>
          </a:prstGeom>
          <a:noFill/>
        </p:spPr>
        <p:txBody>
          <a:bodyPr wrap="square" rtlCol="0">
            <a:spAutoFit/>
          </a:bodyPr>
          <a:lstStyle/>
          <a:p>
            <a:pPr algn="r" defTabSz="891850">
              <a:defRPr/>
            </a:pPr>
            <a:r>
              <a:rPr lang="en-GB" sz="685">
                <a:solidFill>
                  <a:srgbClr val="000000"/>
                </a:solidFill>
                <a:latin typeface="Arial" panose="020B0604020202020204" pitchFamily="34" charset="0"/>
                <a:cs typeface="Arial" panose="020B0604020202020204" pitchFamily="34" charset="0"/>
              </a:rPr>
              <a:t>2070s RCP8.5</a:t>
            </a:r>
          </a:p>
        </p:txBody>
      </p:sp>
      <p:sp>
        <p:nvSpPr>
          <p:cNvPr id="11" name="TextBox 10">
            <a:extLst>
              <a:ext uri="{FF2B5EF4-FFF2-40B4-BE49-F238E27FC236}">
                <a16:creationId xmlns:a16="http://schemas.microsoft.com/office/drawing/2014/main" id="{AAE9B68D-1B99-4C9D-A0B7-F48AEA54B83A}"/>
              </a:ext>
            </a:extLst>
          </p:cNvPr>
          <p:cNvSpPr txBox="1"/>
          <p:nvPr/>
        </p:nvSpPr>
        <p:spPr>
          <a:xfrm>
            <a:off x="6090587" y="1870205"/>
            <a:ext cx="739987" cy="303160"/>
          </a:xfrm>
          <a:prstGeom prst="rect">
            <a:avLst/>
          </a:prstGeom>
          <a:noFill/>
        </p:spPr>
        <p:txBody>
          <a:bodyPr wrap="square" rtlCol="0">
            <a:spAutoFit/>
          </a:bodyPr>
          <a:lstStyle/>
          <a:p>
            <a:pPr algn="r" defTabSz="891850">
              <a:defRPr/>
            </a:pPr>
            <a:r>
              <a:rPr lang="en-GB" sz="685">
                <a:solidFill>
                  <a:srgbClr val="000000"/>
                </a:solidFill>
                <a:latin typeface="Arial" panose="020B0604020202020204" pitchFamily="34" charset="0"/>
                <a:cs typeface="Arial" panose="020B0604020202020204" pitchFamily="34" charset="0"/>
              </a:rPr>
              <a:t>2040s RCP8.5</a:t>
            </a:r>
          </a:p>
        </p:txBody>
      </p:sp>
      <p:sp>
        <p:nvSpPr>
          <p:cNvPr id="13" name="TextBox 12">
            <a:extLst>
              <a:ext uri="{FF2B5EF4-FFF2-40B4-BE49-F238E27FC236}">
                <a16:creationId xmlns:a16="http://schemas.microsoft.com/office/drawing/2014/main" id="{6A81E01F-561F-43F6-8996-0C41A7F601E8}"/>
              </a:ext>
            </a:extLst>
          </p:cNvPr>
          <p:cNvSpPr txBox="1"/>
          <p:nvPr/>
        </p:nvSpPr>
        <p:spPr bwMode="auto">
          <a:xfrm>
            <a:off x="3574877" y="4357755"/>
            <a:ext cx="50314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spcAft>
                <a:spcPts val="514"/>
              </a:spcAft>
            </a:pPr>
            <a:r>
              <a:rPr lang="en-GB" sz="800" b="0">
                <a:solidFill>
                  <a:srgbClr val="646467"/>
                </a:solidFill>
              </a:rPr>
              <a:t>Average annual number of days per year when maximum daily temperature is above the 30 </a:t>
            </a:r>
            <a:r>
              <a:rPr lang="en-GB" sz="800" b="0">
                <a:solidFill>
                  <a:srgbClr val="646467"/>
                </a:solidFill>
                <a:latin typeface="Times New Roman" panose="02020603050405020304" pitchFamily="18" charset="0"/>
                <a:cs typeface="Times New Roman" panose="02020603050405020304" pitchFamily="18" charset="0"/>
              </a:rPr>
              <a:t>°C</a:t>
            </a:r>
            <a:r>
              <a:rPr lang="en-GB" sz="800" b="0">
                <a:solidFill>
                  <a:srgbClr val="646467"/>
                </a:solidFill>
              </a:rPr>
              <a:t>,  2040s and 2070s for RCP8.5</a:t>
            </a:r>
            <a:endParaRPr lang="en-GB" sz="2052" b="0">
              <a:solidFill>
                <a:srgbClr val="646467"/>
              </a:solidFill>
            </a:endParaRPr>
          </a:p>
        </p:txBody>
      </p:sp>
      <p:sp>
        <p:nvSpPr>
          <p:cNvPr id="14" name="Rectangle: Rounded Corners 13">
            <a:extLst>
              <a:ext uri="{FF2B5EF4-FFF2-40B4-BE49-F238E27FC236}">
                <a16:creationId xmlns:a16="http://schemas.microsoft.com/office/drawing/2014/main" id="{663F9EFD-13DB-41DE-BA9B-D919F88F6DE5}"/>
              </a:ext>
            </a:extLst>
          </p:cNvPr>
          <p:cNvSpPr/>
          <p:nvPr/>
        </p:nvSpPr>
        <p:spPr bwMode="auto">
          <a:xfrm>
            <a:off x="301495" y="1089112"/>
            <a:ext cx="2708035" cy="3505374"/>
          </a:xfrm>
          <a:prstGeom prst="round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78186" tIns="39094" rIns="78186" bIns="39094" numCol="1" rtlCol="0" anchor="t" anchorCtr="0" compatLnSpc="1">
            <a:prstTxWarp prst="textNoShape">
              <a:avLst/>
            </a:prstTxWarp>
          </a:bodyPr>
          <a:lstStyle/>
          <a:p>
            <a:pPr algn="ctr"/>
            <a:r>
              <a:rPr lang="en-GB" sz="1200">
                <a:solidFill>
                  <a:schemeClr val="accent1"/>
                </a:solidFill>
              </a:rPr>
              <a:t>Summary</a:t>
            </a:r>
            <a:endParaRPr lang="en-GB" sz="1200" b="0" kern="1200">
              <a:solidFill>
                <a:srgbClr val="00148C"/>
              </a:solidFill>
              <a:latin typeface="Times New Roman"/>
              <a:ea typeface="ＭＳ Ｐゴシック"/>
              <a:cs typeface="Times New Roman"/>
            </a:endParaRPr>
          </a:p>
          <a:p>
            <a:pPr defTabSz="709487" fontAlgn="auto">
              <a:spcBef>
                <a:spcPts val="0"/>
              </a:spcBef>
              <a:spcAft>
                <a:spcPts val="0"/>
              </a:spcAft>
              <a:buClrTx/>
            </a:pPr>
            <a:r>
              <a:rPr lang="en-GB" sz="1200" b="0" kern="1200">
                <a:solidFill>
                  <a:srgbClr val="00148C"/>
                </a:solidFill>
                <a:latin typeface="Arial"/>
                <a:ea typeface="ＭＳ Ｐゴシック"/>
                <a:cs typeface="Times New Roman"/>
              </a:rPr>
              <a:t>Temperatures above 30 </a:t>
            </a:r>
            <a:r>
              <a:rPr lang="en-GB" sz="1200" b="0" kern="1200" baseline="30000" err="1">
                <a:solidFill>
                  <a:srgbClr val="00148C"/>
                </a:solidFill>
                <a:latin typeface="Arial"/>
                <a:ea typeface="ＭＳ Ｐゴシック"/>
                <a:cs typeface="Times New Roman"/>
              </a:rPr>
              <a:t>o</a:t>
            </a:r>
            <a:r>
              <a:rPr lang="en-GB" sz="1200" b="0" kern="1200" err="1">
                <a:solidFill>
                  <a:srgbClr val="00148C"/>
                </a:solidFill>
                <a:latin typeface="Arial"/>
                <a:ea typeface="ＭＳ Ｐゴシック"/>
                <a:cs typeface="Times New Roman"/>
              </a:rPr>
              <a:t>C</a:t>
            </a:r>
            <a:r>
              <a:rPr lang="en-GB" sz="1200" b="0" kern="1200">
                <a:solidFill>
                  <a:srgbClr val="00148C"/>
                </a:solidFill>
                <a:latin typeface="Arial"/>
                <a:ea typeface="ＭＳ Ｐゴシック"/>
                <a:cs typeface="Times New Roman"/>
              </a:rPr>
              <a:t> are rare, seen </a:t>
            </a:r>
            <a:r>
              <a:rPr lang="en-GB" sz="1200" b="0" i="1" kern="1200">
                <a:solidFill>
                  <a:srgbClr val="00148C"/>
                </a:solidFill>
                <a:latin typeface="Arial"/>
                <a:ea typeface="ＭＳ Ｐゴシック"/>
                <a:cs typeface="Times New Roman"/>
              </a:rPr>
              <a:t>less than once every five years </a:t>
            </a:r>
            <a:r>
              <a:rPr lang="en-GB" sz="1200" b="0" kern="1200">
                <a:solidFill>
                  <a:srgbClr val="00148C"/>
                </a:solidFill>
                <a:latin typeface="Arial"/>
                <a:ea typeface="ＭＳ Ｐゴシック"/>
                <a:cs typeface="Times New Roman"/>
              </a:rPr>
              <a:t>in most areas, more frequently in South East England, and up to three days per year in London.</a:t>
            </a:r>
          </a:p>
          <a:p>
            <a:pPr defTabSz="709487" fontAlgn="auto">
              <a:spcBef>
                <a:spcPts val="0"/>
              </a:spcBef>
              <a:spcAft>
                <a:spcPts val="0"/>
              </a:spcAft>
              <a:buClrTx/>
            </a:pPr>
            <a:endParaRPr lang="en-GB" sz="1200" b="0" kern="1200">
              <a:solidFill>
                <a:srgbClr val="00148C"/>
              </a:solidFill>
              <a:latin typeface="Arial"/>
              <a:ea typeface="ＭＳ Ｐゴシック"/>
              <a:cs typeface="Times New Roman"/>
            </a:endParaRPr>
          </a:p>
          <a:p>
            <a:pPr defTabSz="709487" fontAlgn="auto">
              <a:spcBef>
                <a:spcPts val="0"/>
              </a:spcBef>
              <a:spcAft>
                <a:spcPts val="0"/>
              </a:spcAft>
              <a:buClrTx/>
            </a:pPr>
            <a:r>
              <a:rPr lang="en-GB" sz="1200" b="0" kern="1200">
                <a:solidFill>
                  <a:srgbClr val="00148C"/>
                </a:solidFill>
                <a:latin typeface="Arial"/>
                <a:ea typeface="ＭＳ Ｐゴシック"/>
                <a:cs typeface="Times New Roman"/>
              </a:rPr>
              <a:t>The future increase is significant.</a:t>
            </a:r>
          </a:p>
          <a:p>
            <a:pPr defTabSz="709487" fontAlgn="auto">
              <a:spcBef>
                <a:spcPts val="0"/>
              </a:spcBef>
              <a:spcAft>
                <a:spcPts val="0"/>
              </a:spcAft>
              <a:buClrTx/>
            </a:pPr>
            <a:endParaRPr lang="en-GB" sz="1200" b="0" kern="1200">
              <a:solidFill>
                <a:srgbClr val="00148C"/>
              </a:solidFill>
              <a:latin typeface="Arial"/>
              <a:ea typeface="ＭＳ Ｐゴシック"/>
              <a:cs typeface="Times New Roman"/>
            </a:endParaRPr>
          </a:p>
          <a:p>
            <a:pPr defTabSz="709487" fontAlgn="auto">
              <a:spcBef>
                <a:spcPts val="0"/>
              </a:spcBef>
              <a:spcAft>
                <a:spcPts val="0"/>
              </a:spcAft>
              <a:buClrTx/>
            </a:pPr>
            <a:r>
              <a:rPr lang="en-GB" sz="1200" b="0" kern="1200">
                <a:solidFill>
                  <a:srgbClr val="00148C"/>
                </a:solidFill>
                <a:latin typeface="Arial"/>
                <a:ea typeface="ＭＳ Ｐゴシック"/>
                <a:cs typeface="Times New Roman"/>
              </a:rPr>
              <a:t>By the 2070s and RCP8.5 scenario, nearly all areas see 30</a:t>
            </a:r>
            <a:r>
              <a:rPr lang="en-GB" sz="1200" b="0" kern="1200" baseline="30000">
                <a:solidFill>
                  <a:srgbClr val="00148C"/>
                </a:solidFill>
                <a:latin typeface="Arial"/>
                <a:ea typeface="ＭＳ Ｐゴシック"/>
                <a:cs typeface="Times New Roman"/>
              </a:rPr>
              <a:t>o</a:t>
            </a:r>
            <a:r>
              <a:rPr lang="en-GB" sz="1200" b="0" kern="1200">
                <a:solidFill>
                  <a:srgbClr val="00148C"/>
                </a:solidFill>
                <a:latin typeface="Arial"/>
                <a:ea typeface="ＭＳ Ｐゴシック"/>
                <a:cs typeface="Times New Roman"/>
              </a:rPr>
              <a:t>C more than </a:t>
            </a:r>
            <a:r>
              <a:rPr lang="en-GB" sz="1200" b="0" i="1" kern="1200">
                <a:solidFill>
                  <a:srgbClr val="00148C"/>
                </a:solidFill>
                <a:latin typeface="Arial"/>
                <a:ea typeface="ＭＳ Ｐゴシック"/>
                <a:cs typeface="Times New Roman"/>
              </a:rPr>
              <a:t>two days per year</a:t>
            </a:r>
            <a:r>
              <a:rPr lang="en-GB" sz="1200" b="0" kern="1200">
                <a:solidFill>
                  <a:srgbClr val="00148C"/>
                </a:solidFill>
                <a:latin typeface="Arial"/>
                <a:ea typeface="ＭＳ Ｐゴシック"/>
                <a:cs typeface="Times New Roman"/>
              </a:rPr>
              <a:t>.</a:t>
            </a:r>
          </a:p>
        </p:txBody>
      </p:sp>
      <p:pic>
        <p:nvPicPr>
          <p:cNvPr id="25" name="Picture 24">
            <a:extLst>
              <a:ext uri="{FF2B5EF4-FFF2-40B4-BE49-F238E27FC236}">
                <a16:creationId xmlns:a16="http://schemas.microsoft.com/office/drawing/2014/main" id="{040A38CF-C1B4-4B6C-A4DD-DA911CD87043}"/>
              </a:ext>
            </a:extLst>
          </p:cNvPr>
          <p:cNvPicPr>
            <a:picLocks noChangeAspect="1"/>
          </p:cNvPicPr>
          <p:nvPr/>
        </p:nvPicPr>
        <p:blipFill rotWithShape="1">
          <a:blip r:embed="rId5"/>
          <a:srcRect t="77596" r="67373"/>
          <a:stretch/>
        </p:blipFill>
        <p:spPr>
          <a:xfrm>
            <a:off x="3441177" y="952783"/>
            <a:ext cx="1758950" cy="849311"/>
          </a:xfrm>
          <a:prstGeom prst="rect">
            <a:avLst/>
          </a:prstGeom>
        </p:spPr>
      </p:pic>
      <p:grpSp>
        <p:nvGrpSpPr>
          <p:cNvPr id="29" name="Group 28">
            <a:extLst>
              <a:ext uri="{FF2B5EF4-FFF2-40B4-BE49-F238E27FC236}">
                <a16:creationId xmlns:a16="http://schemas.microsoft.com/office/drawing/2014/main" id="{724A1AD6-ED74-4971-8D5E-F709D8D24828}"/>
              </a:ext>
            </a:extLst>
          </p:cNvPr>
          <p:cNvGrpSpPr/>
          <p:nvPr/>
        </p:nvGrpSpPr>
        <p:grpSpPr>
          <a:xfrm>
            <a:off x="8336911" y="31260"/>
            <a:ext cx="722751" cy="712807"/>
            <a:chOff x="2914650" y="2174207"/>
            <a:chExt cx="845217" cy="833588"/>
          </a:xfrm>
        </p:grpSpPr>
        <p:sp>
          <p:nvSpPr>
            <p:cNvPr id="30" name="Oval 29">
              <a:extLst>
                <a:ext uri="{FF2B5EF4-FFF2-40B4-BE49-F238E27FC236}">
                  <a16:creationId xmlns:a16="http://schemas.microsoft.com/office/drawing/2014/main" id="{A20A8F8C-A5CD-431F-825D-E995132DFCF2}"/>
                </a:ext>
              </a:extLst>
            </p:cNvPr>
            <p:cNvSpPr/>
            <p:nvPr/>
          </p:nvSpPr>
          <p:spPr>
            <a:xfrm>
              <a:off x="2914650" y="2174207"/>
              <a:ext cx="845217" cy="833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6"/>
            </a:p>
          </p:txBody>
        </p:sp>
        <p:pic>
          <p:nvPicPr>
            <p:cNvPr id="31" name="Graphic 30" descr="Thermometer with solid fill">
              <a:extLst>
                <a:ext uri="{FF2B5EF4-FFF2-40B4-BE49-F238E27FC236}">
                  <a16:creationId xmlns:a16="http://schemas.microsoft.com/office/drawing/2014/main" id="{9BF1635C-21B4-41A4-896E-7733CFFCA9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70395" y="2224138"/>
              <a:ext cx="733725" cy="733725"/>
            </a:xfrm>
            <a:prstGeom prst="rect">
              <a:avLst/>
            </a:prstGeom>
          </p:spPr>
        </p:pic>
      </p:grpSp>
    </p:spTree>
    <p:extLst>
      <p:ext uri="{BB962C8B-B14F-4D97-AF65-F5344CB8AC3E}">
        <p14:creationId xmlns:p14="http://schemas.microsoft.com/office/powerpoint/2010/main" val="106771963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DD902-3968-4949-ADE9-744C4D788452}"/>
              </a:ext>
            </a:extLst>
          </p:cNvPr>
          <p:cNvSpPr>
            <a:spLocks noGrp="1"/>
          </p:cNvSpPr>
          <p:nvPr>
            <p:ph type="title"/>
          </p:nvPr>
        </p:nvSpPr>
        <p:spPr>
          <a:xfrm>
            <a:off x="307849" y="162602"/>
            <a:ext cx="8497370" cy="430887"/>
          </a:xfrm>
        </p:spPr>
        <p:txBody>
          <a:bodyPr/>
          <a:lstStyle/>
          <a:p>
            <a:r>
              <a:rPr lang="en-GB"/>
              <a:t>Highlighted priorities – UK </a:t>
            </a:r>
          </a:p>
        </p:txBody>
      </p:sp>
      <p:sp>
        <p:nvSpPr>
          <p:cNvPr id="84" name="Text Placeholder 2">
            <a:extLst>
              <a:ext uri="{FF2B5EF4-FFF2-40B4-BE49-F238E27FC236}">
                <a16:creationId xmlns:a16="http://schemas.microsoft.com/office/drawing/2014/main" id="{1767462D-1243-42F5-B234-703B35F414B2}"/>
              </a:ext>
            </a:extLst>
          </p:cNvPr>
          <p:cNvSpPr txBox="1">
            <a:spLocks/>
          </p:cNvSpPr>
          <p:nvPr/>
        </p:nvSpPr>
        <p:spPr bwMode="auto">
          <a:xfrm>
            <a:off x="3285942" y="864844"/>
            <a:ext cx="2592000" cy="3715968"/>
          </a:xfrm>
          <a:prstGeom prst="rect">
            <a:avLst/>
          </a:prstGeom>
          <a:solidFill>
            <a:schemeClr val="accent1"/>
          </a:solidFill>
          <a:ln>
            <a:noFill/>
          </a:ln>
        </p:spPr>
        <p:txBody>
          <a:bodyPr vert="horz" wrap="square" lIns="144000" tIns="108000" rIns="144000" bIns="108000" numCol="1" anchor="t" anchorCtr="0" compatLnSpc="1">
            <a:prstTxWarp prst="textNoShape">
              <a:avLst/>
            </a:prstTxWarp>
            <a:noAutofit/>
          </a:bodyPr>
          <a:lstStyle>
            <a:lvl1pPr marL="0" indent="0" algn="l" rtl="0" eaLnBrk="1" fontAlgn="base" hangingPunct="1">
              <a:spcBef>
                <a:spcPct val="0"/>
              </a:spcBef>
              <a:spcAft>
                <a:spcPts val="600"/>
              </a:spcAft>
              <a:buClr>
                <a:schemeClr val="tx1"/>
              </a:buClr>
              <a:buFontTx/>
              <a:buNone/>
              <a:defRPr sz="1800" b="1">
                <a:solidFill>
                  <a:schemeClr val="bg1"/>
                </a:solidFill>
                <a:latin typeface="+mn-lt"/>
                <a:ea typeface="+mn-ea"/>
                <a:cs typeface="+mn-cs"/>
              </a:defRPr>
            </a:lvl1pPr>
            <a:lvl2pPr marL="0" indent="0" algn="l" rtl="0" eaLnBrk="1" fontAlgn="base" hangingPunct="1">
              <a:spcBef>
                <a:spcPct val="0"/>
              </a:spcBef>
              <a:spcAft>
                <a:spcPts val="0"/>
              </a:spcAft>
              <a:buClr>
                <a:schemeClr val="tx1"/>
              </a:buClr>
              <a:buFontTx/>
              <a:buNone/>
              <a:defRPr sz="1600">
                <a:solidFill>
                  <a:schemeClr val="bg1"/>
                </a:solidFill>
                <a:latin typeface="+mn-lt"/>
                <a:ea typeface="+mn-ea"/>
              </a:defRPr>
            </a:lvl2pPr>
            <a:lvl3pPr marL="0" indent="0" algn="l" rtl="0" eaLnBrk="1" fontAlgn="base" hangingPunct="1">
              <a:spcBef>
                <a:spcPct val="0"/>
              </a:spcBef>
              <a:spcAft>
                <a:spcPts val="0"/>
              </a:spcAft>
              <a:buClr>
                <a:schemeClr val="bg1"/>
              </a:buClr>
              <a:buFontTx/>
              <a:buNone/>
              <a:defRPr sz="1600">
                <a:solidFill>
                  <a:schemeClr val="bg1"/>
                </a:solidFill>
                <a:latin typeface="+mn-lt"/>
                <a:ea typeface="+mn-ea"/>
              </a:defRPr>
            </a:lvl3pPr>
            <a:lvl4pPr marL="540000" indent="-270000" algn="l" rtl="0" eaLnBrk="1" fontAlgn="base" hangingPunct="1">
              <a:spcBef>
                <a:spcPct val="0"/>
              </a:spcBef>
              <a:spcAft>
                <a:spcPts val="1200"/>
              </a:spcAft>
              <a:buClr>
                <a:schemeClr val="bg1"/>
              </a:buClr>
              <a:buFont typeface="Arial" panose="020B0604020202020204" pitchFamily="34" charset="0"/>
              <a:buChar char="-"/>
              <a:defRPr sz="1600">
                <a:solidFill>
                  <a:schemeClr val="bg1"/>
                </a:solidFill>
                <a:latin typeface="+mn-lt"/>
                <a:ea typeface="+mn-ea"/>
              </a:defRPr>
            </a:lvl4pPr>
            <a:lvl5pPr marL="810000" indent="-270000" algn="l" rtl="0" eaLnBrk="1" fontAlgn="base" hangingPunct="1">
              <a:spcBef>
                <a:spcPct val="0"/>
              </a:spcBef>
              <a:spcAft>
                <a:spcPts val="1200"/>
              </a:spcAft>
              <a:buClr>
                <a:schemeClr val="bg1"/>
              </a:buClr>
              <a:buFont typeface="Arial" panose="020B0604020202020204" pitchFamily="34" charset="0"/>
              <a:buChar char="◦"/>
              <a:defRPr sz="1600">
                <a:solidFill>
                  <a:schemeClr val="bg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pPr defTabSz="709487" fontAlgn="auto">
              <a:lnSpc>
                <a:spcPts val="1700"/>
              </a:lnSpc>
              <a:spcBef>
                <a:spcPts val="0"/>
              </a:spcBef>
              <a:spcAft>
                <a:spcPts val="0"/>
              </a:spcAft>
              <a:buClrTx/>
            </a:pPr>
            <a:r>
              <a:rPr lang="en-GB" sz="1200" dirty="0"/>
              <a:t>Gas Transmission (UK)</a:t>
            </a:r>
          </a:p>
          <a:p>
            <a:pPr defTabSz="709487" fontAlgn="auto">
              <a:lnSpc>
                <a:spcPts val="1700"/>
              </a:lnSpc>
              <a:spcBef>
                <a:spcPts val="0"/>
              </a:spcBef>
              <a:spcAft>
                <a:spcPts val="0"/>
              </a:spcAft>
              <a:buClrTx/>
            </a:pPr>
            <a:endParaRPr lang="en-GB" sz="1200" dirty="0"/>
          </a:p>
          <a:p>
            <a:pPr defTabSz="709487" fontAlgn="auto">
              <a:lnSpc>
                <a:spcPts val="1700"/>
              </a:lnSpc>
              <a:spcBef>
                <a:spcPts val="0"/>
              </a:spcBef>
              <a:spcAft>
                <a:spcPts val="0"/>
              </a:spcAft>
              <a:buClrTx/>
            </a:pPr>
            <a:r>
              <a:rPr lang="en-GB" sz="1200" b="0" dirty="0"/>
              <a:t>Compressor </a:t>
            </a:r>
          </a:p>
          <a:p>
            <a:pPr defTabSz="709487" fontAlgn="auto">
              <a:lnSpc>
                <a:spcPts val="1700"/>
              </a:lnSpc>
              <a:spcBef>
                <a:spcPts val="0"/>
              </a:spcBef>
              <a:spcAft>
                <a:spcPts val="0"/>
              </a:spcAft>
              <a:buClrTx/>
            </a:pPr>
            <a:r>
              <a:rPr lang="en-GB" sz="1200" b="0" dirty="0"/>
              <a:t>stations</a:t>
            </a:r>
          </a:p>
          <a:p>
            <a:pPr defTabSz="709487" fontAlgn="auto">
              <a:lnSpc>
                <a:spcPts val="1700"/>
              </a:lnSpc>
              <a:spcBef>
                <a:spcPts val="0"/>
              </a:spcBef>
              <a:spcAft>
                <a:spcPts val="0"/>
              </a:spcAft>
              <a:buClrTx/>
            </a:pPr>
            <a:endParaRPr lang="en-GB" sz="1200" b="0" dirty="0"/>
          </a:p>
          <a:p>
            <a:pPr defTabSz="709487" fontAlgn="auto">
              <a:lnSpc>
                <a:spcPts val="1700"/>
              </a:lnSpc>
              <a:spcBef>
                <a:spcPts val="0"/>
              </a:spcBef>
              <a:spcAft>
                <a:spcPts val="0"/>
              </a:spcAft>
              <a:buClrTx/>
            </a:pPr>
            <a:endParaRPr lang="en-GB" sz="1200" b="0" dirty="0"/>
          </a:p>
          <a:p>
            <a:pPr defTabSz="709487" fontAlgn="auto">
              <a:lnSpc>
                <a:spcPts val="1700"/>
              </a:lnSpc>
              <a:spcBef>
                <a:spcPts val="0"/>
              </a:spcBef>
              <a:spcAft>
                <a:spcPts val="0"/>
              </a:spcAft>
              <a:buClrTx/>
            </a:pPr>
            <a:r>
              <a:rPr lang="en-GB" sz="1200" b="0" dirty="0"/>
              <a:t>Offtake stations</a:t>
            </a:r>
          </a:p>
          <a:p>
            <a:pPr defTabSz="709487" fontAlgn="auto">
              <a:lnSpc>
                <a:spcPts val="1700"/>
              </a:lnSpc>
              <a:spcBef>
                <a:spcPts val="0"/>
              </a:spcBef>
              <a:spcAft>
                <a:spcPts val="0"/>
              </a:spcAft>
              <a:buClrTx/>
            </a:pPr>
            <a:endParaRPr lang="en-GB" sz="1200" b="0" dirty="0"/>
          </a:p>
          <a:p>
            <a:pPr defTabSz="709487" fontAlgn="auto">
              <a:lnSpc>
                <a:spcPts val="1700"/>
              </a:lnSpc>
              <a:spcBef>
                <a:spcPts val="0"/>
              </a:spcBef>
              <a:spcAft>
                <a:spcPts val="0"/>
              </a:spcAft>
              <a:buClrTx/>
            </a:pPr>
            <a:endParaRPr lang="en-GB" sz="1200" b="0" dirty="0"/>
          </a:p>
          <a:p>
            <a:pPr defTabSz="709487" fontAlgn="auto">
              <a:lnSpc>
                <a:spcPts val="1700"/>
              </a:lnSpc>
              <a:spcBef>
                <a:spcPts val="0"/>
              </a:spcBef>
              <a:spcAft>
                <a:spcPts val="0"/>
              </a:spcAft>
              <a:buClrTx/>
            </a:pPr>
            <a:r>
              <a:rPr lang="en-GB" sz="1200" b="0" dirty="0"/>
              <a:t>LNG</a:t>
            </a:r>
          </a:p>
          <a:p>
            <a:pPr defTabSz="709487" fontAlgn="auto">
              <a:lnSpc>
                <a:spcPts val="1700"/>
              </a:lnSpc>
              <a:spcBef>
                <a:spcPts val="0"/>
              </a:spcBef>
              <a:spcAft>
                <a:spcPts val="0"/>
              </a:spcAft>
              <a:buClrTx/>
            </a:pPr>
            <a:endParaRPr lang="en-GB" sz="1200" b="0" dirty="0"/>
          </a:p>
          <a:p>
            <a:pPr defTabSz="709487" fontAlgn="auto">
              <a:lnSpc>
                <a:spcPts val="1700"/>
              </a:lnSpc>
              <a:spcBef>
                <a:spcPts val="0"/>
              </a:spcBef>
              <a:spcAft>
                <a:spcPts val="0"/>
              </a:spcAft>
              <a:buClrTx/>
            </a:pPr>
            <a:endParaRPr lang="en-GB" sz="1200" b="0" dirty="0"/>
          </a:p>
          <a:p>
            <a:pPr defTabSz="709487" fontAlgn="auto">
              <a:lnSpc>
                <a:spcPts val="1700"/>
              </a:lnSpc>
              <a:spcBef>
                <a:spcPts val="0"/>
              </a:spcBef>
              <a:spcAft>
                <a:spcPts val="0"/>
              </a:spcAft>
              <a:buClrTx/>
            </a:pPr>
            <a:r>
              <a:rPr lang="en-GB" sz="1200" b="0" dirty="0"/>
              <a:t>Pipelines</a:t>
            </a:r>
          </a:p>
          <a:p>
            <a:pPr defTabSz="709487" fontAlgn="auto">
              <a:lnSpc>
                <a:spcPts val="1700"/>
              </a:lnSpc>
              <a:spcBef>
                <a:spcPts val="0"/>
              </a:spcBef>
              <a:spcAft>
                <a:spcPts val="0"/>
              </a:spcAft>
              <a:buClrTx/>
            </a:pPr>
            <a:endParaRPr lang="en-GB" sz="1200" b="0" dirty="0"/>
          </a:p>
          <a:p>
            <a:pPr defTabSz="709487" fontAlgn="auto">
              <a:lnSpc>
                <a:spcPts val="1700"/>
              </a:lnSpc>
              <a:spcBef>
                <a:spcPts val="0"/>
              </a:spcBef>
              <a:spcAft>
                <a:spcPts val="0"/>
              </a:spcAft>
              <a:buClrTx/>
            </a:pPr>
            <a:endParaRPr lang="en-GB" sz="1200" b="0" dirty="0"/>
          </a:p>
          <a:p>
            <a:pPr defTabSz="709487" fontAlgn="auto">
              <a:lnSpc>
                <a:spcPts val="1700"/>
              </a:lnSpc>
              <a:spcBef>
                <a:spcPts val="0"/>
              </a:spcBef>
              <a:spcAft>
                <a:spcPts val="0"/>
              </a:spcAft>
              <a:buClrTx/>
            </a:pPr>
            <a:r>
              <a:rPr lang="en-GB" sz="1200" b="0" dirty="0"/>
              <a:t>Terminals</a:t>
            </a:r>
          </a:p>
        </p:txBody>
      </p:sp>
      <p:grpSp>
        <p:nvGrpSpPr>
          <p:cNvPr id="31" name="Group 30">
            <a:extLst>
              <a:ext uri="{FF2B5EF4-FFF2-40B4-BE49-F238E27FC236}">
                <a16:creationId xmlns:a16="http://schemas.microsoft.com/office/drawing/2014/main" id="{FDE798EA-CA61-44A9-920B-3CA99167F8CC}"/>
              </a:ext>
            </a:extLst>
          </p:cNvPr>
          <p:cNvGrpSpPr/>
          <p:nvPr/>
        </p:nvGrpSpPr>
        <p:grpSpPr>
          <a:xfrm>
            <a:off x="4592954" y="1382083"/>
            <a:ext cx="288000" cy="288000"/>
            <a:chOff x="2914650" y="2174207"/>
            <a:chExt cx="845217" cy="833588"/>
          </a:xfrm>
        </p:grpSpPr>
        <p:sp>
          <p:nvSpPr>
            <p:cNvPr id="32" name="Oval 31">
              <a:extLst>
                <a:ext uri="{FF2B5EF4-FFF2-40B4-BE49-F238E27FC236}">
                  <a16:creationId xmlns:a16="http://schemas.microsoft.com/office/drawing/2014/main" id="{75673F87-6213-4F2D-B7FE-076B74426532}"/>
                </a:ext>
              </a:extLst>
            </p:cNvPr>
            <p:cNvSpPr/>
            <p:nvPr/>
          </p:nvSpPr>
          <p:spPr>
            <a:xfrm>
              <a:off x="2914650" y="2174207"/>
              <a:ext cx="845217" cy="833588"/>
            </a:xfrm>
            <a:prstGeom prst="ellipse">
              <a:avLst/>
            </a:prstGeom>
            <a:noFill/>
            <a:ln>
              <a:solidFill>
                <a:srgbClr val="F53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9487" fontAlgn="auto">
                <a:spcBef>
                  <a:spcPts val="0"/>
                </a:spcBef>
                <a:spcAft>
                  <a:spcPts val="0"/>
                </a:spcAft>
                <a:buClrTx/>
              </a:pPr>
              <a:endParaRPr lang="en-GB" sz="1428" b="0" kern="1200">
                <a:solidFill>
                  <a:srgbClr val="FFFFFF"/>
                </a:solidFill>
                <a:latin typeface="Arial"/>
                <a:ea typeface="ＭＳ Ｐゴシック"/>
              </a:endParaRPr>
            </a:p>
          </p:txBody>
        </p:sp>
        <p:pic>
          <p:nvPicPr>
            <p:cNvPr id="33" name="Graphic 32" descr="Thermometer with solid fill">
              <a:extLst>
                <a:ext uri="{FF2B5EF4-FFF2-40B4-BE49-F238E27FC236}">
                  <a16:creationId xmlns:a16="http://schemas.microsoft.com/office/drawing/2014/main" id="{8A4675D7-2241-4D29-AFCE-CDFDBFC034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70395" y="2224138"/>
              <a:ext cx="733725" cy="733725"/>
            </a:xfrm>
            <a:prstGeom prst="rect">
              <a:avLst/>
            </a:prstGeom>
          </p:spPr>
        </p:pic>
      </p:grpSp>
      <p:grpSp>
        <p:nvGrpSpPr>
          <p:cNvPr id="34" name="Group 33">
            <a:extLst>
              <a:ext uri="{FF2B5EF4-FFF2-40B4-BE49-F238E27FC236}">
                <a16:creationId xmlns:a16="http://schemas.microsoft.com/office/drawing/2014/main" id="{F5EBA877-AB8B-41AC-905F-385B1FAAB4F9}"/>
              </a:ext>
            </a:extLst>
          </p:cNvPr>
          <p:cNvGrpSpPr/>
          <p:nvPr/>
        </p:nvGrpSpPr>
        <p:grpSpPr>
          <a:xfrm>
            <a:off x="5001844" y="1382083"/>
            <a:ext cx="288000" cy="288000"/>
            <a:chOff x="8467070" y="3883387"/>
            <a:chExt cx="288000" cy="288000"/>
          </a:xfrm>
        </p:grpSpPr>
        <p:sp>
          <p:nvSpPr>
            <p:cNvPr id="35" name="Oval 34">
              <a:extLst>
                <a:ext uri="{FF2B5EF4-FFF2-40B4-BE49-F238E27FC236}">
                  <a16:creationId xmlns:a16="http://schemas.microsoft.com/office/drawing/2014/main" id="{FADFDAAD-B5E6-4F2B-854C-1E01AC69B2DA}"/>
                </a:ext>
              </a:extLst>
            </p:cNvPr>
            <p:cNvSpPr/>
            <p:nvPr/>
          </p:nvSpPr>
          <p:spPr>
            <a:xfrm>
              <a:off x="8467070" y="3883387"/>
              <a:ext cx="288000" cy="288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2" descr="Flood symbol - Free weather icons">
              <a:extLst>
                <a:ext uri="{FF2B5EF4-FFF2-40B4-BE49-F238E27FC236}">
                  <a16:creationId xmlns:a16="http://schemas.microsoft.com/office/drawing/2014/main" id="{FCB5C38C-3A4A-4312-A10B-CA9006FD3834}"/>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517586" y="3929782"/>
              <a:ext cx="192524" cy="195210"/>
            </a:xfrm>
            <a:prstGeom prst="rect">
              <a:avLst/>
            </a:prstGeom>
            <a:noFill/>
            <a:ln>
              <a:noFill/>
            </a:ln>
          </p:spPr>
        </p:pic>
      </p:grpSp>
      <p:grpSp>
        <p:nvGrpSpPr>
          <p:cNvPr id="37" name="Group 36">
            <a:extLst>
              <a:ext uri="{FF2B5EF4-FFF2-40B4-BE49-F238E27FC236}">
                <a16:creationId xmlns:a16="http://schemas.microsoft.com/office/drawing/2014/main" id="{29FDAE66-3E85-4A2D-84A5-A9CBE8BF829C}"/>
              </a:ext>
            </a:extLst>
          </p:cNvPr>
          <p:cNvGrpSpPr/>
          <p:nvPr/>
        </p:nvGrpSpPr>
        <p:grpSpPr>
          <a:xfrm>
            <a:off x="5410734" y="1374709"/>
            <a:ext cx="288000" cy="288000"/>
            <a:chOff x="2898609" y="1195638"/>
            <a:chExt cx="845217" cy="833588"/>
          </a:xfrm>
        </p:grpSpPr>
        <p:pic>
          <p:nvPicPr>
            <p:cNvPr id="38" name="Graphic 37" descr="Wave outline">
              <a:extLst>
                <a:ext uri="{FF2B5EF4-FFF2-40B4-BE49-F238E27FC236}">
                  <a16:creationId xmlns:a16="http://schemas.microsoft.com/office/drawing/2014/main" id="{3DE24123-ACDB-441F-914E-318D80AC03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83832" y="1218900"/>
              <a:ext cx="706854" cy="706854"/>
            </a:xfrm>
            <a:prstGeom prst="rect">
              <a:avLst/>
            </a:prstGeom>
          </p:spPr>
        </p:pic>
        <p:sp>
          <p:nvSpPr>
            <p:cNvPr id="39" name="Oval 38">
              <a:extLst>
                <a:ext uri="{FF2B5EF4-FFF2-40B4-BE49-F238E27FC236}">
                  <a16:creationId xmlns:a16="http://schemas.microsoft.com/office/drawing/2014/main" id="{A070DEC2-BA32-463A-8817-87994C9819FA}"/>
                </a:ext>
              </a:extLst>
            </p:cNvPr>
            <p:cNvSpPr/>
            <p:nvPr/>
          </p:nvSpPr>
          <p:spPr>
            <a:xfrm>
              <a:off x="2898609" y="1195638"/>
              <a:ext cx="845217" cy="8335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6"/>
            </a:p>
          </p:txBody>
        </p:sp>
      </p:grpSp>
      <p:grpSp>
        <p:nvGrpSpPr>
          <p:cNvPr id="40" name="Group 39">
            <a:extLst>
              <a:ext uri="{FF2B5EF4-FFF2-40B4-BE49-F238E27FC236}">
                <a16:creationId xmlns:a16="http://schemas.microsoft.com/office/drawing/2014/main" id="{90ADE05A-EA18-42AC-A2D8-0B3DB12FBC38}"/>
              </a:ext>
            </a:extLst>
          </p:cNvPr>
          <p:cNvGrpSpPr/>
          <p:nvPr/>
        </p:nvGrpSpPr>
        <p:grpSpPr>
          <a:xfrm>
            <a:off x="4611949" y="2213165"/>
            <a:ext cx="288000" cy="288000"/>
            <a:chOff x="2914650" y="2174207"/>
            <a:chExt cx="845217" cy="833588"/>
          </a:xfrm>
        </p:grpSpPr>
        <p:sp>
          <p:nvSpPr>
            <p:cNvPr id="41" name="Oval 40">
              <a:extLst>
                <a:ext uri="{FF2B5EF4-FFF2-40B4-BE49-F238E27FC236}">
                  <a16:creationId xmlns:a16="http://schemas.microsoft.com/office/drawing/2014/main" id="{929F1AB4-C392-485C-9CC6-6F21669918CA}"/>
                </a:ext>
              </a:extLst>
            </p:cNvPr>
            <p:cNvSpPr/>
            <p:nvPr/>
          </p:nvSpPr>
          <p:spPr>
            <a:xfrm>
              <a:off x="2914650" y="2174207"/>
              <a:ext cx="845217" cy="833588"/>
            </a:xfrm>
            <a:prstGeom prst="ellipse">
              <a:avLst/>
            </a:prstGeom>
            <a:noFill/>
            <a:ln>
              <a:solidFill>
                <a:srgbClr val="F53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9487" fontAlgn="auto">
                <a:spcBef>
                  <a:spcPts val="0"/>
                </a:spcBef>
                <a:spcAft>
                  <a:spcPts val="0"/>
                </a:spcAft>
                <a:buClrTx/>
              </a:pPr>
              <a:endParaRPr lang="en-GB" sz="1428" b="0" kern="1200">
                <a:solidFill>
                  <a:srgbClr val="FFFFFF"/>
                </a:solidFill>
                <a:latin typeface="Arial"/>
                <a:ea typeface="ＭＳ Ｐゴシック"/>
              </a:endParaRPr>
            </a:p>
          </p:txBody>
        </p:sp>
        <p:pic>
          <p:nvPicPr>
            <p:cNvPr id="42" name="Graphic 41" descr="Thermometer with solid fill">
              <a:extLst>
                <a:ext uri="{FF2B5EF4-FFF2-40B4-BE49-F238E27FC236}">
                  <a16:creationId xmlns:a16="http://schemas.microsoft.com/office/drawing/2014/main" id="{51519273-E64F-4243-9CB8-11770812D1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70395" y="2224138"/>
              <a:ext cx="733725" cy="733725"/>
            </a:xfrm>
            <a:prstGeom prst="rect">
              <a:avLst/>
            </a:prstGeom>
          </p:spPr>
        </p:pic>
      </p:grpSp>
      <p:grpSp>
        <p:nvGrpSpPr>
          <p:cNvPr id="43" name="Group 42">
            <a:extLst>
              <a:ext uri="{FF2B5EF4-FFF2-40B4-BE49-F238E27FC236}">
                <a16:creationId xmlns:a16="http://schemas.microsoft.com/office/drawing/2014/main" id="{816C495C-EF96-4634-BAD9-163DAE40BB24}"/>
              </a:ext>
            </a:extLst>
          </p:cNvPr>
          <p:cNvGrpSpPr/>
          <p:nvPr/>
        </p:nvGrpSpPr>
        <p:grpSpPr>
          <a:xfrm>
            <a:off x="5001844" y="2219593"/>
            <a:ext cx="288000" cy="288000"/>
            <a:chOff x="8467070" y="3883387"/>
            <a:chExt cx="288000" cy="288000"/>
          </a:xfrm>
        </p:grpSpPr>
        <p:sp>
          <p:nvSpPr>
            <p:cNvPr id="44" name="Oval 43">
              <a:extLst>
                <a:ext uri="{FF2B5EF4-FFF2-40B4-BE49-F238E27FC236}">
                  <a16:creationId xmlns:a16="http://schemas.microsoft.com/office/drawing/2014/main" id="{0C4B71F4-E248-4071-AB40-F8A0CD921661}"/>
                </a:ext>
              </a:extLst>
            </p:cNvPr>
            <p:cNvSpPr/>
            <p:nvPr/>
          </p:nvSpPr>
          <p:spPr>
            <a:xfrm>
              <a:off x="8467070" y="3883387"/>
              <a:ext cx="288000" cy="288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5" name="Picture 2" descr="Flood symbol - Free weather icons">
              <a:extLst>
                <a:ext uri="{FF2B5EF4-FFF2-40B4-BE49-F238E27FC236}">
                  <a16:creationId xmlns:a16="http://schemas.microsoft.com/office/drawing/2014/main" id="{73D5FA5E-28EC-4DDA-AA73-CF8C8CCB6047}"/>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517586" y="3929782"/>
              <a:ext cx="192524" cy="195210"/>
            </a:xfrm>
            <a:prstGeom prst="rect">
              <a:avLst/>
            </a:prstGeom>
            <a:noFill/>
            <a:ln>
              <a:noFill/>
            </a:ln>
          </p:spPr>
        </p:pic>
      </p:grpSp>
      <p:grpSp>
        <p:nvGrpSpPr>
          <p:cNvPr id="46" name="Group 45">
            <a:extLst>
              <a:ext uri="{FF2B5EF4-FFF2-40B4-BE49-F238E27FC236}">
                <a16:creationId xmlns:a16="http://schemas.microsoft.com/office/drawing/2014/main" id="{02BFAD67-5DB6-464D-A749-CCC6C2E03AF0}"/>
              </a:ext>
            </a:extLst>
          </p:cNvPr>
          <p:cNvGrpSpPr/>
          <p:nvPr/>
        </p:nvGrpSpPr>
        <p:grpSpPr>
          <a:xfrm>
            <a:off x="5410734" y="2212219"/>
            <a:ext cx="288000" cy="288000"/>
            <a:chOff x="2898609" y="1195638"/>
            <a:chExt cx="845217" cy="833588"/>
          </a:xfrm>
        </p:grpSpPr>
        <p:pic>
          <p:nvPicPr>
            <p:cNvPr id="47" name="Graphic 46" descr="Wave outline">
              <a:extLst>
                <a:ext uri="{FF2B5EF4-FFF2-40B4-BE49-F238E27FC236}">
                  <a16:creationId xmlns:a16="http://schemas.microsoft.com/office/drawing/2014/main" id="{29F12642-46C7-46FA-81B5-ED7ADDCEB4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83832" y="1218900"/>
              <a:ext cx="706854" cy="706854"/>
            </a:xfrm>
            <a:prstGeom prst="rect">
              <a:avLst/>
            </a:prstGeom>
          </p:spPr>
        </p:pic>
        <p:sp>
          <p:nvSpPr>
            <p:cNvPr id="48" name="Oval 47">
              <a:extLst>
                <a:ext uri="{FF2B5EF4-FFF2-40B4-BE49-F238E27FC236}">
                  <a16:creationId xmlns:a16="http://schemas.microsoft.com/office/drawing/2014/main" id="{23A4E54A-28BA-486C-8292-1108AC6CF5FB}"/>
                </a:ext>
              </a:extLst>
            </p:cNvPr>
            <p:cNvSpPr/>
            <p:nvPr/>
          </p:nvSpPr>
          <p:spPr>
            <a:xfrm>
              <a:off x="2898609" y="1195638"/>
              <a:ext cx="845217" cy="8335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6"/>
            </a:p>
          </p:txBody>
        </p:sp>
      </p:grpSp>
      <p:grpSp>
        <p:nvGrpSpPr>
          <p:cNvPr id="49" name="Group 48">
            <a:extLst>
              <a:ext uri="{FF2B5EF4-FFF2-40B4-BE49-F238E27FC236}">
                <a16:creationId xmlns:a16="http://schemas.microsoft.com/office/drawing/2014/main" id="{BE384F57-13B5-4308-92AB-DB91FBCBDDE2}"/>
              </a:ext>
            </a:extLst>
          </p:cNvPr>
          <p:cNvGrpSpPr/>
          <p:nvPr/>
        </p:nvGrpSpPr>
        <p:grpSpPr>
          <a:xfrm>
            <a:off x="4588399" y="2895931"/>
            <a:ext cx="288000" cy="288000"/>
            <a:chOff x="8467070" y="3883387"/>
            <a:chExt cx="288000" cy="288000"/>
          </a:xfrm>
        </p:grpSpPr>
        <p:sp>
          <p:nvSpPr>
            <p:cNvPr id="50" name="Oval 49">
              <a:extLst>
                <a:ext uri="{FF2B5EF4-FFF2-40B4-BE49-F238E27FC236}">
                  <a16:creationId xmlns:a16="http://schemas.microsoft.com/office/drawing/2014/main" id="{7BEE8EA2-A5AF-4CD4-B83B-B37D6E39BFAF}"/>
                </a:ext>
              </a:extLst>
            </p:cNvPr>
            <p:cNvSpPr/>
            <p:nvPr/>
          </p:nvSpPr>
          <p:spPr>
            <a:xfrm>
              <a:off x="8467070" y="3883387"/>
              <a:ext cx="288000" cy="288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2" descr="Flood symbol - Free weather icons">
              <a:extLst>
                <a:ext uri="{FF2B5EF4-FFF2-40B4-BE49-F238E27FC236}">
                  <a16:creationId xmlns:a16="http://schemas.microsoft.com/office/drawing/2014/main" id="{B52A4423-B54F-41E0-9665-95152C47B1CD}"/>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517586" y="3929782"/>
              <a:ext cx="192524" cy="195210"/>
            </a:xfrm>
            <a:prstGeom prst="rect">
              <a:avLst/>
            </a:prstGeom>
            <a:noFill/>
            <a:ln>
              <a:noFill/>
            </a:ln>
          </p:spPr>
        </p:pic>
      </p:grpSp>
      <p:grpSp>
        <p:nvGrpSpPr>
          <p:cNvPr id="52" name="Group 51">
            <a:extLst>
              <a:ext uri="{FF2B5EF4-FFF2-40B4-BE49-F238E27FC236}">
                <a16:creationId xmlns:a16="http://schemas.microsoft.com/office/drawing/2014/main" id="{6CAA35B7-AC6C-40C4-8470-0FCFC1C4B52F}"/>
              </a:ext>
            </a:extLst>
          </p:cNvPr>
          <p:cNvGrpSpPr/>
          <p:nvPr/>
        </p:nvGrpSpPr>
        <p:grpSpPr>
          <a:xfrm>
            <a:off x="5001844" y="2900663"/>
            <a:ext cx="288000" cy="288000"/>
            <a:chOff x="2898609" y="1195638"/>
            <a:chExt cx="845217" cy="833588"/>
          </a:xfrm>
        </p:grpSpPr>
        <p:pic>
          <p:nvPicPr>
            <p:cNvPr id="53" name="Graphic 52" descr="Wave outline">
              <a:extLst>
                <a:ext uri="{FF2B5EF4-FFF2-40B4-BE49-F238E27FC236}">
                  <a16:creationId xmlns:a16="http://schemas.microsoft.com/office/drawing/2014/main" id="{3B1CA74E-D4B9-40F0-85DA-284AB4AF2E6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83832" y="1218900"/>
              <a:ext cx="706854" cy="706854"/>
            </a:xfrm>
            <a:prstGeom prst="rect">
              <a:avLst/>
            </a:prstGeom>
          </p:spPr>
        </p:pic>
        <p:sp>
          <p:nvSpPr>
            <p:cNvPr id="54" name="Oval 53">
              <a:extLst>
                <a:ext uri="{FF2B5EF4-FFF2-40B4-BE49-F238E27FC236}">
                  <a16:creationId xmlns:a16="http://schemas.microsoft.com/office/drawing/2014/main" id="{F81B75FF-1917-4556-88D4-E83A4EAF9756}"/>
                </a:ext>
              </a:extLst>
            </p:cNvPr>
            <p:cNvSpPr/>
            <p:nvPr/>
          </p:nvSpPr>
          <p:spPr>
            <a:xfrm>
              <a:off x="2898609" y="1195638"/>
              <a:ext cx="845217" cy="8335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6"/>
            </a:p>
          </p:txBody>
        </p:sp>
      </p:grpSp>
      <p:grpSp>
        <p:nvGrpSpPr>
          <p:cNvPr id="55" name="Group 54">
            <a:extLst>
              <a:ext uri="{FF2B5EF4-FFF2-40B4-BE49-F238E27FC236}">
                <a16:creationId xmlns:a16="http://schemas.microsoft.com/office/drawing/2014/main" id="{D54A9FE9-E353-421D-B99B-0497595CAE64}"/>
              </a:ext>
            </a:extLst>
          </p:cNvPr>
          <p:cNvGrpSpPr/>
          <p:nvPr/>
        </p:nvGrpSpPr>
        <p:grpSpPr>
          <a:xfrm>
            <a:off x="4588399" y="3503170"/>
            <a:ext cx="288000" cy="288000"/>
            <a:chOff x="8467070" y="3883387"/>
            <a:chExt cx="288000" cy="288000"/>
          </a:xfrm>
        </p:grpSpPr>
        <p:sp>
          <p:nvSpPr>
            <p:cNvPr id="56" name="Oval 55">
              <a:extLst>
                <a:ext uri="{FF2B5EF4-FFF2-40B4-BE49-F238E27FC236}">
                  <a16:creationId xmlns:a16="http://schemas.microsoft.com/office/drawing/2014/main" id="{E2585373-2A62-472B-B463-402E51207BC8}"/>
                </a:ext>
              </a:extLst>
            </p:cNvPr>
            <p:cNvSpPr/>
            <p:nvPr/>
          </p:nvSpPr>
          <p:spPr>
            <a:xfrm>
              <a:off x="8467070" y="3883387"/>
              <a:ext cx="288000" cy="288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2" descr="Flood symbol - Free weather icons">
              <a:extLst>
                <a:ext uri="{FF2B5EF4-FFF2-40B4-BE49-F238E27FC236}">
                  <a16:creationId xmlns:a16="http://schemas.microsoft.com/office/drawing/2014/main" id="{F8F0EECB-468B-4C69-8BA9-C6F60EF92DB5}"/>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517586" y="3929782"/>
              <a:ext cx="192524" cy="195210"/>
            </a:xfrm>
            <a:prstGeom prst="rect">
              <a:avLst/>
            </a:prstGeom>
            <a:noFill/>
            <a:ln>
              <a:noFill/>
            </a:ln>
          </p:spPr>
        </p:pic>
      </p:grpSp>
      <p:grpSp>
        <p:nvGrpSpPr>
          <p:cNvPr id="58" name="Group 57">
            <a:extLst>
              <a:ext uri="{FF2B5EF4-FFF2-40B4-BE49-F238E27FC236}">
                <a16:creationId xmlns:a16="http://schemas.microsoft.com/office/drawing/2014/main" id="{5B6E229F-C1F6-499D-9691-F56CB03DBBF7}"/>
              </a:ext>
            </a:extLst>
          </p:cNvPr>
          <p:cNvGrpSpPr/>
          <p:nvPr/>
        </p:nvGrpSpPr>
        <p:grpSpPr>
          <a:xfrm>
            <a:off x="4611949" y="4154240"/>
            <a:ext cx="288000" cy="288000"/>
            <a:chOff x="8467070" y="3883387"/>
            <a:chExt cx="288000" cy="288000"/>
          </a:xfrm>
        </p:grpSpPr>
        <p:sp>
          <p:nvSpPr>
            <p:cNvPr id="59" name="Oval 58">
              <a:extLst>
                <a:ext uri="{FF2B5EF4-FFF2-40B4-BE49-F238E27FC236}">
                  <a16:creationId xmlns:a16="http://schemas.microsoft.com/office/drawing/2014/main" id="{9E85CC41-32AD-4944-878A-2A9A32549A08}"/>
                </a:ext>
              </a:extLst>
            </p:cNvPr>
            <p:cNvSpPr/>
            <p:nvPr/>
          </p:nvSpPr>
          <p:spPr>
            <a:xfrm>
              <a:off x="8467070" y="3883387"/>
              <a:ext cx="288000" cy="288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0" name="Picture 2" descr="Flood symbol - Free weather icons">
              <a:extLst>
                <a:ext uri="{FF2B5EF4-FFF2-40B4-BE49-F238E27FC236}">
                  <a16:creationId xmlns:a16="http://schemas.microsoft.com/office/drawing/2014/main" id="{74ED777B-BC87-403A-8F61-D7E44B855682}"/>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517586" y="3929782"/>
              <a:ext cx="192524" cy="195210"/>
            </a:xfrm>
            <a:prstGeom prst="rect">
              <a:avLst/>
            </a:prstGeom>
            <a:noFill/>
            <a:ln>
              <a:noFill/>
            </a:ln>
          </p:spPr>
        </p:pic>
      </p:grpSp>
      <p:grpSp>
        <p:nvGrpSpPr>
          <p:cNvPr id="61" name="Group 60">
            <a:extLst>
              <a:ext uri="{FF2B5EF4-FFF2-40B4-BE49-F238E27FC236}">
                <a16:creationId xmlns:a16="http://schemas.microsoft.com/office/drawing/2014/main" id="{542864AD-0033-4373-B577-493EB1F9DB37}"/>
              </a:ext>
            </a:extLst>
          </p:cNvPr>
          <p:cNvGrpSpPr/>
          <p:nvPr/>
        </p:nvGrpSpPr>
        <p:grpSpPr>
          <a:xfrm>
            <a:off x="5020839" y="4146866"/>
            <a:ext cx="288000" cy="288000"/>
            <a:chOff x="2898609" y="1195638"/>
            <a:chExt cx="845217" cy="833588"/>
          </a:xfrm>
        </p:grpSpPr>
        <p:pic>
          <p:nvPicPr>
            <p:cNvPr id="62" name="Graphic 61" descr="Wave outline">
              <a:extLst>
                <a:ext uri="{FF2B5EF4-FFF2-40B4-BE49-F238E27FC236}">
                  <a16:creationId xmlns:a16="http://schemas.microsoft.com/office/drawing/2014/main" id="{E66BEE0A-359E-4668-945A-74AA061ECF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83832" y="1218900"/>
              <a:ext cx="706854" cy="706854"/>
            </a:xfrm>
            <a:prstGeom prst="rect">
              <a:avLst/>
            </a:prstGeom>
          </p:spPr>
        </p:pic>
        <p:sp>
          <p:nvSpPr>
            <p:cNvPr id="63" name="Oval 62">
              <a:extLst>
                <a:ext uri="{FF2B5EF4-FFF2-40B4-BE49-F238E27FC236}">
                  <a16:creationId xmlns:a16="http://schemas.microsoft.com/office/drawing/2014/main" id="{CFA36809-135E-44AA-827E-9F667810CDD1}"/>
                </a:ext>
              </a:extLst>
            </p:cNvPr>
            <p:cNvSpPr/>
            <p:nvPr/>
          </p:nvSpPr>
          <p:spPr>
            <a:xfrm>
              <a:off x="2898609" y="1195638"/>
              <a:ext cx="845217" cy="833588"/>
            </a:xfrm>
            <a:prstGeom prst="ellipse">
              <a:avLst/>
            </a:prstGeom>
            <a:noFill/>
            <a:ln>
              <a:solidFill>
                <a:srgbClr val="FA46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6"/>
            </a:p>
          </p:txBody>
        </p:sp>
      </p:grpSp>
      <p:sp>
        <p:nvSpPr>
          <p:cNvPr id="88" name="TextBox 87">
            <a:extLst>
              <a:ext uri="{FF2B5EF4-FFF2-40B4-BE49-F238E27FC236}">
                <a16:creationId xmlns:a16="http://schemas.microsoft.com/office/drawing/2014/main" id="{BB9C873F-4FD2-481C-A882-35C1DFB36A41}"/>
              </a:ext>
            </a:extLst>
          </p:cNvPr>
          <p:cNvSpPr txBox="1"/>
          <p:nvPr/>
        </p:nvSpPr>
        <p:spPr bwMode="auto">
          <a:xfrm>
            <a:off x="2095045" y="4767555"/>
            <a:ext cx="6528593"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r>
              <a:rPr lang="en-GB" sz="800" b="0" i="1">
                <a:latin typeface="+mj-lt"/>
                <a:cs typeface="Times New Roman" panose="02020603050405020304" pitchFamily="18" charset="0"/>
              </a:rPr>
              <a:t>For the larger increases (more than 30 percentage points) projected between baseline and future, the relevant hazard icon is highlighted in </a:t>
            </a:r>
            <a:r>
              <a:rPr lang="en-GB" sz="800" b="0" i="1">
                <a:solidFill>
                  <a:srgbClr val="FA4616"/>
                </a:solidFill>
                <a:latin typeface="+mj-lt"/>
                <a:cs typeface="Times New Roman" panose="02020603050405020304" pitchFamily="18" charset="0"/>
              </a:rPr>
              <a:t>red. </a:t>
            </a:r>
            <a:endParaRPr lang="en-GB" sz="800" b="0" i="1" kern="0">
              <a:solidFill>
                <a:srgbClr val="FA4616"/>
              </a:solidFill>
              <a:latin typeface="+mj-lt"/>
              <a:ea typeface="+mn-ea"/>
            </a:endParaRPr>
          </a:p>
        </p:txBody>
      </p:sp>
      <p:sp>
        <p:nvSpPr>
          <p:cNvPr id="87" name="TextBox 86">
            <a:extLst>
              <a:ext uri="{FF2B5EF4-FFF2-40B4-BE49-F238E27FC236}">
                <a16:creationId xmlns:a16="http://schemas.microsoft.com/office/drawing/2014/main" id="{CB0ABF48-5112-4F1A-8471-FA33E0E2F204}"/>
              </a:ext>
            </a:extLst>
          </p:cNvPr>
          <p:cNvSpPr txBox="1"/>
          <p:nvPr/>
        </p:nvSpPr>
        <p:spPr bwMode="auto">
          <a:xfrm>
            <a:off x="323582" y="590645"/>
            <a:ext cx="84968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l">
              <a:spcAft>
                <a:spcPts val="600"/>
              </a:spcAft>
              <a:buClr>
                <a:schemeClr val="tx1"/>
              </a:buClr>
            </a:pPr>
            <a:r>
              <a:rPr lang="en-GB" sz="1200" b="0" kern="0">
                <a:solidFill>
                  <a:schemeClr val="tx1"/>
                </a:solidFill>
                <a:latin typeface="+mn-lt"/>
                <a:ea typeface="+mn-ea"/>
              </a:rPr>
              <a:t>Key findings are based on percentage of assets at high or very high risk in th</a:t>
            </a:r>
            <a:r>
              <a:rPr lang="en-GB" sz="1200" b="0">
                <a:solidFill>
                  <a:schemeClr val="tx1"/>
                </a:solidFill>
              </a:rPr>
              <a:t>e 2070s under the </a:t>
            </a:r>
            <a:r>
              <a:rPr lang="en-GB" sz="1200" b="0" kern="1200">
                <a:solidFill>
                  <a:srgbClr val="55555A"/>
                </a:solidFill>
                <a:latin typeface="Arial"/>
                <a:ea typeface="SimSun" panose="02010600030101010101" pitchFamily="2" charset="-122"/>
              </a:rPr>
              <a:t>4</a:t>
            </a:r>
            <a:r>
              <a:rPr lang="en-GB" sz="1200" b="0" kern="1200">
                <a:solidFill>
                  <a:srgbClr val="55555A"/>
                </a:solidFill>
                <a:latin typeface="Times New Roman" panose="02020603050405020304" pitchFamily="18" charset="0"/>
                <a:ea typeface="SimSun" panose="02010600030101010101" pitchFamily="2" charset="-122"/>
                <a:cs typeface="Times New Roman" panose="02020603050405020304" pitchFamily="18" charset="0"/>
              </a:rPr>
              <a:t>°</a:t>
            </a:r>
            <a:r>
              <a:rPr lang="en-GB" sz="1200" b="0" kern="1200">
                <a:solidFill>
                  <a:srgbClr val="55555A"/>
                </a:solidFill>
                <a:latin typeface="Arial"/>
                <a:ea typeface="SimSun" panose="02010600030101010101" pitchFamily="2" charset="-122"/>
              </a:rPr>
              <a:t>C scenario (RCP8.5)</a:t>
            </a:r>
            <a:r>
              <a:rPr lang="en-GB" sz="1200" b="0">
                <a:solidFill>
                  <a:schemeClr val="tx1"/>
                </a:solidFill>
              </a:rPr>
              <a:t> </a:t>
            </a:r>
            <a:endParaRPr lang="en-GB" sz="1200" b="0" kern="0">
              <a:solidFill>
                <a:schemeClr val="tx1"/>
              </a:solidFill>
              <a:latin typeface="+mn-lt"/>
              <a:ea typeface="+mn-ea"/>
            </a:endParaRPr>
          </a:p>
        </p:txBody>
      </p:sp>
    </p:spTree>
    <p:extLst>
      <p:ext uri="{BB962C8B-B14F-4D97-AF65-F5344CB8AC3E}">
        <p14:creationId xmlns:p14="http://schemas.microsoft.com/office/powerpoint/2010/main" val="4171854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1622382-7676-455B-9576-7DB35AD3C03C}"/>
              </a:ext>
            </a:extLst>
          </p:cNvPr>
          <p:cNvSpPr>
            <a:spLocks noGrp="1"/>
          </p:cNvSpPr>
          <p:nvPr>
            <p:ph type="ftr" sz="quarter" idx="10"/>
          </p:nvPr>
        </p:nvSpPr>
        <p:spPr/>
        <p:txBody>
          <a:bodyPr/>
          <a:lstStyle/>
          <a:p>
            <a:r>
              <a:rPr lang="en-GB" dirty="0"/>
              <a:t>| Understanding our climate change risk</a:t>
            </a:r>
          </a:p>
        </p:txBody>
      </p:sp>
      <p:sp>
        <p:nvSpPr>
          <p:cNvPr id="2" name="Title 1">
            <a:extLst>
              <a:ext uri="{FF2B5EF4-FFF2-40B4-BE49-F238E27FC236}">
                <a16:creationId xmlns:a16="http://schemas.microsoft.com/office/drawing/2014/main" id="{B1305186-45BD-4F97-A52E-B3D807664952}"/>
              </a:ext>
            </a:extLst>
          </p:cNvPr>
          <p:cNvSpPr>
            <a:spLocks noGrp="1"/>
          </p:cNvSpPr>
          <p:nvPr>
            <p:ph type="title"/>
          </p:nvPr>
        </p:nvSpPr>
        <p:spPr/>
        <p:txBody>
          <a:bodyPr/>
          <a:lstStyle/>
          <a:p>
            <a:r>
              <a:rPr lang="en-GB"/>
              <a:t>Contents page</a:t>
            </a:r>
          </a:p>
        </p:txBody>
      </p:sp>
      <p:graphicFrame>
        <p:nvGraphicFramePr>
          <p:cNvPr id="4" name="Group 65">
            <a:extLst>
              <a:ext uri="{FF2B5EF4-FFF2-40B4-BE49-F238E27FC236}">
                <a16:creationId xmlns:a16="http://schemas.microsoft.com/office/drawing/2014/main" id="{C384CB05-63A7-44C4-AFCB-5C0C6D6F50EE}"/>
              </a:ext>
            </a:extLst>
          </p:cNvPr>
          <p:cNvGraphicFramePr>
            <a:graphicFrameLocks noGrp="1"/>
          </p:cNvGraphicFramePr>
          <p:nvPr>
            <p:extLst>
              <p:ext uri="{D42A27DB-BD31-4B8C-83A1-F6EECF244321}">
                <p14:modId xmlns:p14="http://schemas.microsoft.com/office/powerpoint/2010/main" val="1864978577"/>
              </p:ext>
            </p:extLst>
          </p:nvPr>
        </p:nvGraphicFramePr>
        <p:xfrm>
          <a:off x="374273" y="1057275"/>
          <a:ext cx="5493128" cy="2091600"/>
        </p:xfrm>
        <a:graphic>
          <a:graphicData uri="http://schemas.openxmlformats.org/drawingml/2006/table">
            <a:tbl>
              <a:tblPr/>
              <a:tblGrid>
                <a:gridCol w="654427">
                  <a:extLst>
                    <a:ext uri="{9D8B030D-6E8A-4147-A177-3AD203B41FA5}">
                      <a16:colId xmlns:a16="http://schemas.microsoft.com/office/drawing/2014/main" val="20000"/>
                    </a:ext>
                  </a:extLst>
                </a:gridCol>
                <a:gridCol w="4067175">
                  <a:extLst>
                    <a:ext uri="{9D8B030D-6E8A-4147-A177-3AD203B41FA5}">
                      <a16:colId xmlns:a16="http://schemas.microsoft.com/office/drawing/2014/main" val="20001"/>
                    </a:ext>
                  </a:extLst>
                </a:gridCol>
                <a:gridCol w="771526">
                  <a:extLst>
                    <a:ext uri="{9D8B030D-6E8A-4147-A177-3AD203B41FA5}">
                      <a16:colId xmlns:a16="http://schemas.microsoft.com/office/drawing/2014/main" val="3467868088"/>
                    </a:ext>
                  </a:extLst>
                </a:gridCol>
              </a:tblGrid>
              <a:tr h="31115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800" b="1" i="0" u="none" strike="noStrike" cap="none" normalizeH="0" baseline="0">
                          <a:ln>
                            <a:noFill/>
                          </a:ln>
                          <a:solidFill>
                            <a:schemeClr val="accent1"/>
                          </a:solidFill>
                          <a:effectLst/>
                          <a:latin typeface="+mn-lt"/>
                        </a:rPr>
                        <a:t>01</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0" i="0" u="none" strike="noStrike" kern="1200" cap="none" spc="0" normalizeH="0" baseline="0" noProof="0">
                          <a:ln>
                            <a:noFill/>
                          </a:ln>
                          <a:solidFill>
                            <a:schemeClr val="tx1"/>
                          </a:solidFill>
                          <a:effectLst/>
                          <a:uLnTx/>
                          <a:uFillTx/>
                          <a:latin typeface="+mn-lt"/>
                          <a:ea typeface="+mn-ea"/>
                          <a:cs typeface="+mn-cs"/>
                        </a:rPr>
                        <a:t>Why does this matter?</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1" indent="0" algn="r"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0" i="0" u="none" strike="noStrike" kern="1200" cap="none" spc="0" normalizeH="0" baseline="0" noProof="0">
                          <a:ln>
                            <a:noFill/>
                          </a:ln>
                          <a:solidFill>
                            <a:schemeClr val="tx1"/>
                          </a:solidFill>
                          <a:effectLst/>
                          <a:uLnTx/>
                          <a:uFillTx/>
                          <a:latin typeface="+mn-lt"/>
                          <a:ea typeface="+mn-ea"/>
                          <a:cs typeface="+mn-cs"/>
                        </a:rPr>
                        <a:t>03</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1150">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800" b="1" i="0" u="none" strike="noStrike" kern="1200" cap="none" normalizeH="0" baseline="0">
                          <a:ln>
                            <a:noFill/>
                          </a:ln>
                          <a:solidFill>
                            <a:schemeClr val="accent1"/>
                          </a:solidFill>
                          <a:effectLst/>
                          <a:latin typeface="+mn-lt"/>
                          <a:ea typeface="+mn-ea"/>
                          <a:cs typeface="+mn-cs"/>
                        </a:rPr>
                        <a:t>02</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0" i="0" u="none" strike="noStrike" kern="1200" cap="none" spc="0" normalizeH="0" baseline="0" noProof="0">
                          <a:ln>
                            <a:noFill/>
                          </a:ln>
                          <a:solidFill>
                            <a:schemeClr val="tx1"/>
                          </a:solidFill>
                          <a:effectLst/>
                          <a:uLnTx/>
                          <a:uFillTx/>
                          <a:latin typeface="Arial"/>
                          <a:ea typeface="+mn-ea"/>
                          <a:cs typeface="+mn-cs"/>
                        </a:rPr>
                        <a:t>How did we approach it?</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defPPr>
                        <a:defRPr lang="en-US"/>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1" indent="0" algn="r"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06</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9948773"/>
                  </a:ext>
                </a:extLst>
              </a:tr>
              <a:tr h="311150">
                <a:tc>
                  <a:txBody>
                    <a:body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800" b="1" i="0" u="none" strike="noStrike" cap="none" normalizeH="0" baseline="0">
                          <a:ln>
                            <a:noFill/>
                          </a:ln>
                          <a:solidFill>
                            <a:schemeClr val="accent1"/>
                          </a:solidFill>
                          <a:effectLst/>
                          <a:latin typeface="+mn-lt"/>
                        </a:rPr>
                        <a:t>03</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0" i="0" u="none" strike="noStrike" kern="1200" cap="none" spc="0" normalizeH="0" baseline="0" noProof="0">
                          <a:ln>
                            <a:noFill/>
                          </a:ln>
                          <a:solidFill>
                            <a:schemeClr val="tx1"/>
                          </a:solidFill>
                          <a:effectLst/>
                          <a:uLnTx/>
                          <a:uFillTx/>
                          <a:latin typeface="+mn-lt"/>
                          <a:ea typeface="+mn-ea"/>
                          <a:cs typeface="+mn-cs"/>
                        </a:rPr>
                        <a:t>What have we learned?</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r"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14</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1150">
                <a:tc>
                  <a:txBody>
                    <a:body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800" b="1" i="0" u="none" strike="noStrike" cap="none" normalizeH="0" baseline="0">
                          <a:ln>
                            <a:noFill/>
                          </a:ln>
                          <a:solidFill>
                            <a:schemeClr val="accent1"/>
                          </a:solidFill>
                          <a:effectLst/>
                          <a:latin typeface="+mn-lt"/>
                        </a:rPr>
                        <a:t>04</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0" i="0" u="none" strike="noStrike" kern="1200" cap="none" spc="0" normalizeH="0" baseline="0" noProof="0">
                          <a:ln>
                            <a:noFill/>
                          </a:ln>
                          <a:solidFill>
                            <a:schemeClr val="tx1"/>
                          </a:solidFill>
                          <a:effectLst/>
                          <a:uLnTx/>
                          <a:uFillTx/>
                          <a:latin typeface="+mn-lt"/>
                          <a:ea typeface="+mn-ea"/>
                          <a:cs typeface="+mn-cs"/>
                        </a:rPr>
                        <a:t>Exploring more</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r"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28</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81051757"/>
                  </a:ext>
                </a:extLst>
              </a:tr>
              <a:tr h="311150">
                <a:tc>
                  <a:txBody>
                    <a:bodyPr/>
                    <a:lstStyle/>
                    <a:p>
                      <a:pPr marL="1588" marR="0" lvl="1" indent="0" algn="l" defTabSz="995363" rtl="0" eaLnBrk="1" fontAlgn="base" latinLnBrk="0" hangingPunct="1">
                        <a:lnSpc>
                          <a:spcPct val="100000"/>
                        </a:lnSpc>
                        <a:spcBef>
                          <a:spcPct val="30000"/>
                        </a:spcBef>
                        <a:spcAft>
                          <a:spcPct val="0"/>
                        </a:spcAft>
                        <a:buClr>
                          <a:schemeClr val="accent1"/>
                        </a:buClr>
                        <a:buSzPct val="75000"/>
                        <a:buFont typeface="Wingdings" pitchFamily="2" charset="2"/>
                        <a:buNone/>
                        <a:tabLst>
                          <a:tab pos="3592513" algn="r"/>
                          <a:tab pos="7035800" algn="r"/>
                        </a:tabLst>
                      </a:pPr>
                      <a:r>
                        <a:rPr kumimoji="0" lang="en-GB" sz="1800" b="1" i="0" u="none" strike="noStrike" cap="none" normalizeH="0" baseline="0">
                          <a:ln>
                            <a:noFill/>
                          </a:ln>
                          <a:solidFill>
                            <a:schemeClr val="accent1"/>
                          </a:solidFill>
                          <a:effectLst/>
                          <a:latin typeface="+mn-lt"/>
                        </a:rPr>
                        <a:t>05</a:t>
                      </a:r>
                    </a:p>
                  </a:txBody>
                  <a:tcPr marL="72000" marR="72000" marT="72000" marB="72000" anchor="ctr" horzOverflow="overflow">
                    <a:lnL cap="flat">
                      <a:noFill/>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l"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0" i="0" u="none" strike="noStrike" kern="1200" cap="none" spc="0" normalizeH="0" baseline="0" noProof="0">
                          <a:ln>
                            <a:noFill/>
                          </a:ln>
                          <a:solidFill>
                            <a:schemeClr val="tx1"/>
                          </a:solidFill>
                          <a:effectLst/>
                          <a:uLnTx/>
                          <a:uFillTx/>
                          <a:latin typeface="+mn-lt"/>
                          <a:ea typeface="+mn-ea"/>
                          <a:cs typeface="+mn-cs"/>
                        </a:rPr>
                        <a:t>Next steps</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tc>
                  <a:txBody>
                    <a:bodyPr/>
                    <a:lstStyle/>
                    <a:p>
                      <a:pPr marL="0" marR="0" lvl="1" indent="0" algn="r" defTabSz="1043056"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31</a:t>
                      </a:r>
                    </a:p>
                  </a:txBody>
                  <a:tcPr marL="72000" marR="72000" marT="72000" marB="7200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7343433"/>
                  </a:ext>
                </a:extLst>
              </a:tr>
            </a:tbl>
          </a:graphicData>
        </a:graphic>
      </p:graphicFrame>
    </p:spTree>
    <p:extLst>
      <p:ext uri="{BB962C8B-B14F-4D97-AF65-F5344CB8AC3E}">
        <p14:creationId xmlns:p14="http://schemas.microsoft.com/office/powerpoint/2010/main" val="3550264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E5B179-4D9B-4857-8FFC-384D3AAA52C2}"/>
              </a:ext>
            </a:extLst>
          </p:cNvPr>
          <p:cNvSpPr>
            <a:spLocks noGrp="1"/>
          </p:cNvSpPr>
          <p:nvPr>
            <p:ph type="title"/>
          </p:nvPr>
        </p:nvSpPr>
        <p:spPr/>
        <p:txBody>
          <a:bodyPr/>
          <a:lstStyle/>
          <a:p>
            <a:r>
              <a:rPr lang="en-GB"/>
              <a:t>Responding to climate risks</a:t>
            </a:r>
          </a:p>
        </p:txBody>
      </p:sp>
      <p:sp>
        <p:nvSpPr>
          <p:cNvPr id="6" name="Text Placeholder 5">
            <a:extLst>
              <a:ext uri="{FF2B5EF4-FFF2-40B4-BE49-F238E27FC236}">
                <a16:creationId xmlns:a16="http://schemas.microsoft.com/office/drawing/2014/main" id="{8CF98E16-31B4-43A7-840A-A4FAD8A3019F}"/>
              </a:ext>
            </a:extLst>
          </p:cNvPr>
          <p:cNvSpPr>
            <a:spLocks noGrp="1"/>
          </p:cNvSpPr>
          <p:nvPr>
            <p:ph type="body" sz="quarter" idx="16"/>
          </p:nvPr>
        </p:nvSpPr>
        <p:spPr>
          <a:xfrm>
            <a:off x="6228150" y="1766070"/>
            <a:ext cx="2592000" cy="2664000"/>
          </a:xfrm>
        </p:spPr>
        <p:txBody>
          <a:bodyPr anchor="ctr">
            <a:noAutofit/>
          </a:bodyPr>
          <a:lstStyle/>
          <a:p>
            <a:r>
              <a:rPr lang="en-GB" sz="1600"/>
              <a:t>As high temperature and heatwave hazards show a rapidly increasing frequency of occurrence, the resilience of vulnerable infrastructure to these hazards is recommended for further review.</a:t>
            </a:r>
          </a:p>
        </p:txBody>
      </p:sp>
      <p:graphicFrame>
        <p:nvGraphicFramePr>
          <p:cNvPr id="9" name="Table 8">
            <a:extLst>
              <a:ext uri="{FF2B5EF4-FFF2-40B4-BE49-F238E27FC236}">
                <a16:creationId xmlns:a16="http://schemas.microsoft.com/office/drawing/2014/main" id="{8EC6423B-2DA3-4FA6-A1B7-2AEFDF30F0B1}"/>
              </a:ext>
            </a:extLst>
          </p:cNvPr>
          <p:cNvGraphicFramePr>
            <a:graphicFrameLocks noGrp="1"/>
          </p:cNvGraphicFramePr>
          <p:nvPr>
            <p:extLst>
              <p:ext uri="{D42A27DB-BD31-4B8C-83A1-F6EECF244321}">
                <p14:modId xmlns:p14="http://schemas.microsoft.com/office/powerpoint/2010/main" val="1788949869"/>
              </p:ext>
            </p:extLst>
          </p:nvPr>
        </p:nvGraphicFramePr>
        <p:xfrm>
          <a:off x="322780" y="1768511"/>
          <a:ext cx="5441482" cy="1700701"/>
        </p:xfrm>
        <a:graphic>
          <a:graphicData uri="http://schemas.openxmlformats.org/drawingml/2006/table">
            <a:tbl>
              <a:tblPr>
                <a:tableStyleId>{BC89EF96-8CEA-46FF-86C4-4CE0E7609802}</a:tableStyleId>
              </a:tblPr>
              <a:tblGrid>
                <a:gridCol w="1658185">
                  <a:extLst>
                    <a:ext uri="{9D8B030D-6E8A-4147-A177-3AD203B41FA5}">
                      <a16:colId xmlns:a16="http://schemas.microsoft.com/office/drawing/2014/main" val="3172889398"/>
                    </a:ext>
                  </a:extLst>
                </a:gridCol>
                <a:gridCol w="3783297">
                  <a:extLst>
                    <a:ext uri="{9D8B030D-6E8A-4147-A177-3AD203B41FA5}">
                      <a16:colId xmlns:a16="http://schemas.microsoft.com/office/drawing/2014/main" val="3371969516"/>
                    </a:ext>
                  </a:extLst>
                </a:gridCol>
              </a:tblGrid>
              <a:tr h="331583">
                <a:tc>
                  <a:txBody>
                    <a:bodyPr/>
                    <a:lstStyle/>
                    <a:p>
                      <a:r>
                        <a:rPr lang="en-GB" sz="1300" b="1">
                          <a:latin typeface="Arial" panose="020B0604020202020204" pitchFamily="34" charset="0"/>
                          <a:cs typeface="Arial" panose="020B0604020202020204" pitchFamily="34" charset="0"/>
                        </a:rPr>
                        <a:t>Risk level</a:t>
                      </a:r>
                    </a:p>
                  </a:txBody>
                  <a:tcPr marL="114952" marR="114952" marT="57476" marB="57476"/>
                </a:tc>
                <a:tc>
                  <a:txBody>
                    <a:bodyPr/>
                    <a:lstStyle/>
                    <a:p>
                      <a:r>
                        <a:rPr lang="en-GB" sz="1300" b="1">
                          <a:latin typeface="Arial" panose="020B0604020202020204" pitchFamily="34" charset="0"/>
                          <a:cs typeface="Arial" panose="020B0604020202020204" pitchFamily="34" charset="0"/>
                        </a:rPr>
                        <a:t>Response category</a:t>
                      </a:r>
                    </a:p>
                  </a:txBody>
                  <a:tcPr marL="114952" marR="114952" marT="57476" marB="57476"/>
                </a:tc>
                <a:extLst>
                  <a:ext uri="{0D108BD9-81ED-4DB2-BD59-A6C34878D82A}">
                    <a16:rowId xmlns:a16="http://schemas.microsoft.com/office/drawing/2014/main" val="1351934430"/>
                  </a:ext>
                </a:extLst>
              </a:tr>
              <a:tr h="331583">
                <a:tc>
                  <a:txBody>
                    <a:bodyPr/>
                    <a:lstStyle/>
                    <a:p>
                      <a:r>
                        <a:rPr lang="en-GB" sz="1300" b="0">
                          <a:latin typeface="Arial" panose="020B0604020202020204" pitchFamily="34" charset="0"/>
                          <a:cs typeface="Arial" panose="020B0604020202020204" pitchFamily="34" charset="0"/>
                        </a:rPr>
                        <a:t>Very high</a:t>
                      </a:r>
                    </a:p>
                  </a:txBody>
                  <a:tcPr marL="114952" marR="114952" marT="57476" marB="57476">
                    <a:solidFill>
                      <a:schemeClr val="tx1">
                        <a:lumMod val="50000"/>
                        <a:alpha val="20000"/>
                      </a:schemeClr>
                    </a:solidFill>
                  </a:tcPr>
                </a:tc>
                <a:tc>
                  <a:txBody>
                    <a:bodyPr/>
                    <a:lstStyle/>
                    <a:p>
                      <a:r>
                        <a:rPr lang="en-GB" sz="1300" b="0">
                          <a:latin typeface="Arial" panose="020B0604020202020204" pitchFamily="34" charset="0"/>
                          <a:cs typeface="Arial" panose="020B0604020202020204" pitchFamily="34" charset="0"/>
                        </a:rPr>
                        <a:t>Take action now towards enhanced resilience</a:t>
                      </a:r>
                    </a:p>
                  </a:txBody>
                  <a:tcPr marL="114952" marR="114952" marT="57476" marB="57476"/>
                </a:tc>
                <a:extLst>
                  <a:ext uri="{0D108BD9-81ED-4DB2-BD59-A6C34878D82A}">
                    <a16:rowId xmlns:a16="http://schemas.microsoft.com/office/drawing/2014/main" val="818634733"/>
                  </a:ext>
                </a:extLst>
              </a:tr>
              <a:tr h="386290">
                <a:tc>
                  <a:txBody>
                    <a:bodyPr/>
                    <a:lstStyle/>
                    <a:p>
                      <a:r>
                        <a:rPr lang="en-GB" sz="1300" b="0">
                          <a:latin typeface="Arial" panose="020B0604020202020204" pitchFamily="34" charset="0"/>
                          <a:cs typeface="Arial" panose="020B0604020202020204" pitchFamily="34" charset="0"/>
                        </a:rPr>
                        <a:t>High</a:t>
                      </a:r>
                    </a:p>
                  </a:txBody>
                  <a:tcPr marL="114952" marR="114952" marT="57476" marB="57476">
                    <a:solidFill>
                      <a:srgbClr val="F53C32"/>
                    </a:solidFill>
                  </a:tcPr>
                </a:tc>
                <a:tc>
                  <a:txBody>
                    <a:bodyPr/>
                    <a:lstStyle/>
                    <a:p>
                      <a:r>
                        <a:rPr lang="en-GB" sz="1300" b="0" kern="1200">
                          <a:solidFill>
                            <a:schemeClr val="tx1"/>
                          </a:solidFill>
                          <a:latin typeface="Arial" panose="020B0604020202020204" pitchFamily="34" charset="0"/>
                          <a:ea typeface="+mn-ea"/>
                          <a:cs typeface="Arial" panose="020B0604020202020204" pitchFamily="34" charset="0"/>
                        </a:rPr>
                        <a:t>Undertake further assessment to identify options</a:t>
                      </a:r>
                    </a:p>
                  </a:txBody>
                  <a:tcPr marL="114952" marR="114952" marT="57476" marB="57476"/>
                </a:tc>
                <a:extLst>
                  <a:ext uri="{0D108BD9-81ED-4DB2-BD59-A6C34878D82A}">
                    <a16:rowId xmlns:a16="http://schemas.microsoft.com/office/drawing/2014/main" val="905058186"/>
                  </a:ext>
                </a:extLst>
              </a:tr>
              <a:tr h="338173">
                <a:tc>
                  <a:txBody>
                    <a:bodyPr/>
                    <a:lstStyle/>
                    <a:p>
                      <a:r>
                        <a:rPr lang="en-GB" sz="1300" b="0">
                          <a:latin typeface="Arial" panose="020B0604020202020204" pitchFamily="34" charset="0"/>
                          <a:cs typeface="Arial" panose="020B0604020202020204" pitchFamily="34" charset="0"/>
                        </a:rPr>
                        <a:t>Medium</a:t>
                      </a:r>
                    </a:p>
                  </a:txBody>
                  <a:tcPr marL="114952" marR="114952" marT="57476" marB="57476">
                    <a:solidFill>
                      <a:srgbClr val="FFC000"/>
                    </a:solidFill>
                  </a:tcPr>
                </a:tc>
                <a:tc>
                  <a:txBody>
                    <a:bodyPr/>
                    <a:lstStyle/>
                    <a:p>
                      <a:r>
                        <a:rPr lang="en-GB" sz="1300" b="0" kern="1200">
                          <a:solidFill>
                            <a:schemeClr val="tx1"/>
                          </a:solidFill>
                          <a:latin typeface="Arial" panose="020B0604020202020204" pitchFamily="34" charset="0"/>
                          <a:ea typeface="+mn-ea"/>
                          <a:cs typeface="Arial" panose="020B0604020202020204" pitchFamily="34" charset="0"/>
                        </a:rPr>
                        <a:t>Plan for additional research</a:t>
                      </a:r>
                    </a:p>
                  </a:txBody>
                  <a:tcPr marL="114952" marR="114952" marT="57476" marB="57476"/>
                </a:tc>
                <a:extLst>
                  <a:ext uri="{0D108BD9-81ED-4DB2-BD59-A6C34878D82A}">
                    <a16:rowId xmlns:a16="http://schemas.microsoft.com/office/drawing/2014/main" val="3521974531"/>
                  </a:ext>
                </a:extLst>
              </a:tr>
              <a:tr h="302394">
                <a:tc>
                  <a:txBody>
                    <a:bodyPr/>
                    <a:lstStyle/>
                    <a:p>
                      <a:r>
                        <a:rPr lang="en-GB" sz="1300" b="0">
                          <a:latin typeface="Arial" panose="020B0604020202020204" pitchFamily="34" charset="0"/>
                          <a:cs typeface="Arial" panose="020B0604020202020204" pitchFamily="34" charset="0"/>
                        </a:rPr>
                        <a:t>Low</a:t>
                      </a:r>
                    </a:p>
                  </a:txBody>
                  <a:tcPr marL="114952" marR="114952" marT="57476" marB="57476">
                    <a:solidFill>
                      <a:srgbClr val="00B050"/>
                    </a:solidFill>
                  </a:tcPr>
                </a:tc>
                <a:tc>
                  <a:txBody>
                    <a:bodyPr/>
                    <a:lstStyle/>
                    <a:p>
                      <a:r>
                        <a:rPr lang="en-GB" sz="1300" b="0" kern="1200">
                          <a:solidFill>
                            <a:schemeClr val="tx1"/>
                          </a:solidFill>
                          <a:latin typeface="Arial" panose="020B0604020202020204" pitchFamily="34" charset="0"/>
                          <a:ea typeface="+mn-ea"/>
                          <a:cs typeface="Arial" panose="020B0604020202020204" pitchFamily="34" charset="0"/>
                        </a:rPr>
                        <a:t>Maintain a watching brief</a:t>
                      </a:r>
                    </a:p>
                  </a:txBody>
                  <a:tcPr marL="114952" marR="114952" marT="57476" marB="57476"/>
                </a:tc>
                <a:extLst>
                  <a:ext uri="{0D108BD9-81ED-4DB2-BD59-A6C34878D82A}">
                    <a16:rowId xmlns:a16="http://schemas.microsoft.com/office/drawing/2014/main" val="2492342482"/>
                  </a:ext>
                </a:extLst>
              </a:tr>
            </a:tbl>
          </a:graphicData>
        </a:graphic>
      </p:graphicFrame>
      <p:sp>
        <p:nvSpPr>
          <p:cNvPr id="13" name="Speech Bubble: Rectangle with Corners Rounded 12">
            <a:extLst>
              <a:ext uri="{FF2B5EF4-FFF2-40B4-BE49-F238E27FC236}">
                <a16:creationId xmlns:a16="http://schemas.microsoft.com/office/drawing/2014/main" id="{4DD7FFBF-E0DA-4525-9CDD-A006B5AF6CC3}"/>
              </a:ext>
            </a:extLst>
          </p:cNvPr>
          <p:cNvSpPr/>
          <p:nvPr/>
        </p:nvSpPr>
        <p:spPr>
          <a:xfrm>
            <a:off x="3300413" y="3606556"/>
            <a:ext cx="2463849" cy="1022593"/>
          </a:xfrm>
          <a:prstGeom prst="wedgeRoundRectCallout">
            <a:avLst>
              <a:gd name="adj1" fmla="val -92832"/>
              <a:gd name="adj2" fmla="val 408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0" i="1">
                <a:latin typeface="Arial" panose="020B0604020202020204" pitchFamily="34" charset="0"/>
                <a:cs typeface="Arial" panose="020B0604020202020204" pitchFamily="34" charset="0"/>
              </a:rPr>
              <a:t>Coastal areas are highlighted for attention due to potential coincidence of multiple hazards and the dominance of coastal locations for some asset types.</a:t>
            </a:r>
          </a:p>
        </p:txBody>
      </p:sp>
      <p:sp>
        <p:nvSpPr>
          <p:cNvPr id="10" name="TextBox 9">
            <a:extLst>
              <a:ext uri="{FF2B5EF4-FFF2-40B4-BE49-F238E27FC236}">
                <a16:creationId xmlns:a16="http://schemas.microsoft.com/office/drawing/2014/main" id="{32440AF4-CADA-46D7-95C8-3C0AE4D9216C}"/>
              </a:ext>
            </a:extLst>
          </p:cNvPr>
          <p:cNvSpPr txBox="1"/>
          <p:nvPr/>
        </p:nvSpPr>
        <p:spPr bwMode="auto">
          <a:xfrm>
            <a:off x="221239" y="648926"/>
            <a:ext cx="8209013"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r>
              <a:rPr lang="en-GB" sz="1600" b="0">
                <a:solidFill>
                  <a:srgbClr val="646467"/>
                </a:solidFill>
              </a:rPr>
              <a:t>Risk levels align to broad categories of recommended next steps towards adaptation.</a:t>
            </a:r>
          </a:p>
          <a:p>
            <a:pPr lvl="0"/>
            <a:r>
              <a:rPr lang="en-GB" sz="1600" b="0">
                <a:solidFill>
                  <a:srgbClr val="646467"/>
                </a:solidFill>
              </a:rPr>
              <a:t>Change in risk level over time means that a stepwise plan for resilience efforts could be outlined for particular hazard-asset combinations or for geographical areas.</a:t>
            </a:r>
          </a:p>
        </p:txBody>
      </p:sp>
    </p:spTree>
    <p:extLst>
      <p:ext uri="{BB962C8B-B14F-4D97-AF65-F5344CB8AC3E}">
        <p14:creationId xmlns:p14="http://schemas.microsoft.com/office/powerpoint/2010/main" val="931258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9CA2AA-DC04-4A6B-9819-FEEFCFCBFAEA}"/>
              </a:ext>
            </a:extLst>
          </p:cNvPr>
          <p:cNvSpPr>
            <a:spLocks noGrp="1"/>
          </p:cNvSpPr>
          <p:nvPr>
            <p:ph type="body" sz="quarter" idx="15"/>
          </p:nvPr>
        </p:nvSpPr>
        <p:spPr>
          <a:xfrm>
            <a:off x="330194" y="2536528"/>
            <a:ext cx="2524125" cy="984885"/>
          </a:xfrm>
        </p:spPr>
        <p:txBody>
          <a:bodyPr/>
          <a:lstStyle/>
          <a:p>
            <a:r>
              <a:rPr lang="en-GB"/>
              <a:t>Exploring more</a:t>
            </a:r>
          </a:p>
        </p:txBody>
      </p:sp>
      <p:sp>
        <p:nvSpPr>
          <p:cNvPr id="3" name="Text Placeholder 2">
            <a:extLst>
              <a:ext uri="{FF2B5EF4-FFF2-40B4-BE49-F238E27FC236}">
                <a16:creationId xmlns:a16="http://schemas.microsoft.com/office/drawing/2014/main" id="{2D6E4A5B-EABB-42AE-AE64-816B39CD0781}"/>
              </a:ext>
            </a:extLst>
          </p:cNvPr>
          <p:cNvSpPr>
            <a:spLocks noGrp="1"/>
          </p:cNvSpPr>
          <p:nvPr>
            <p:ph type="body" sz="quarter" idx="17"/>
          </p:nvPr>
        </p:nvSpPr>
        <p:spPr/>
        <p:txBody>
          <a:bodyPr/>
          <a:lstStyle/>
          <a:p>
            <a:r>
              <a:rPr lang="en-GB"/>
              <a:t>04</a:t>
            </a:r>
          </a:p>
        </p:txBody>
      </p:sp>
    </p:spTree>
    <p:extLst>
      <p:ext uri="{BB962C8B-B14F-4D97-AF65-F5344CB8AC3E}">
        <p14:creationId xmlns:p14="http://schemas.microsoft.com/office/powerpoint/2010/main" val="415467017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8" name="Straight Connector 57">
            <a:extLst>
              <a:ext uri="{FF2B5EF4-FFF2-40B4-BE49-F238E27FC236}">
                <a16:creationId xmlns:a16="http://schemas.microsoft.com/office/drawing/2014/main" id="{61B5B425-554D-4219-AD47-69B0C61A9149}"/>
              </a:ext>
            </a:extLst>
          </p:cNvPr>
          <p:cNvCxnSpPr>
            <a:cxnSpLocks/>
          </p:cNvCxnSpPr>
          <p:nvPr/>
        </p:nvCxnSpPr>
        <p:spPr bwMode="auto">
          <a:xfrm flipV="1">
            <a:off x="4444289" y="4362553"/>
            <a:ext cx="0" cy="212972"/>
          </a:xfrm>
          <a:prstGeom prst="line">
            <a:avLst/>
          </a:prstGeom>
          <a:solidFill>
            <a:schemeClr val="accent1"/>
          </a:solidFill>
          <a:ln w="19050" cap="flat" cmpd="sng" algn="ctr">
            <a:solidFill>
              <a:schemeClr val="accent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le 1">
            <a:extLst>
              <a:ext uri="{FF2B5EF4-FFF2-40B4-BE49-F238E27FC236}">
                <a16:creationId xmlns:a16="http://schemas.microsoft.com/office/drawing/2014/main" id="{A7D843D2-1D60-411E-880F-B2CA7CCC1A43}"/>
              </a:ext>
            </a:extLst>
          </p:cNvPr>
          <p:cNvSpPr>
            <a:spLocks noGrp="1"/>
          </p:cNvSpPr>
          <p:nvPr>
            <p:ph type="title"/>
          </p:nvPr>
        </p:nvSpPr>
        <p:spPr/>
        <p:txBody>
          <a:bodyPr/>
          <a:lstStyle/>
          <a:p>
            <a:r>
              <a:rPr lang="en-GB"/>
              <a:t>Interactive Visualisation – </a:t>
            </a:r>
            <a:r>
              <a:rPr lang="en-GB" err="1"/>
              <a:t>PowerBI</a:t>
            </a:r>
            <a:endParaRPr lang="en-GB"/>
          </a:p>
        </p:txBody>
      </p:sp>
      <p:sp>
        <p:nvSpPr>
          <p:cNvPr id="25" name="TextBox 24">
            <a:extLst>
              <a:ext uri="{FF2B5EF4-FFF2-40B4-BE49-F238E27FC236}">
                <a16:creationId xmlns:a16="http://schemas.microsoft.com/office/drawing/2014/main" id="{15DFFF79-A4F9-47B6-B33C-793F65D6F1ED}"/>
              </a:ext>
            </a:extLst>
          </p:cNvPr>
          <p:cNvSpPr txBox="1"/>
          <p:nvPr/>
        </p:nvSpPr>
        <p:spPr>
          <a:xfrm>
            <a:off x="2163448" y="2111867"/>
            <a:ext cx="4573356" cy="368691"/>
          </a:xfrm>
          <a:prstGeom prst="rect">
            <a:avLst/>
          </a:prstGeom>
          <a:noFill/>
        </p:spPr>
        <p:txBody>
          <a:bodyPr wrap="square">
            <a:spAutoFit/>
          </a:bodyPr>
          <a:lstStyle/>
          <a:p>
            <a:pPr defTabSz="709487" fontAlgn="auto">
              <a:spcBef>
                <a:spcPts val="0"/>
              </a:spcBef>
              <a:spcAft>
                <a:spcPts val="0"/>
              </a:spcAft>
              <a:buClrTx/>
            </a:pPr>
            <a:r>
              <a:rPr lang="en-GB" sz="1796" b="0" kern="1200">
                <a:solidFill>
                  <a:srgbClr val="000000"/>
                </a:solidFill>
                <a:latin typeface="Times New Roman" panose="02020603050405020304" pitchFamily="18" charset="0"/>
                <a:ea typeface="ＭＳ Ｐゴシック"/>
              </a:rPr>
              <a:t> </a:t>
            </a:r>
            <a:endParaRPr lang="en-GB" sz="1796" b="0" kern="1200">
              <a:solidFill>
                <a:srgbClr val="55555A"/>
              </a:solidFill>
              <a:latin typeface="Arial"/>
              <a:ea typeface="ＭＳ Ｐゴシック"/>
            </a:endParaRPr>
          </a:p>
        </p:txBody>
      </p:sp>
      <p:pic>
        <p:nvPicPr>
          <p:cNvPr id="26" name="Picture 25">
            <a:extLst>
              <a:ext uri="{FF2B5EF4-FFF2-40B4-BE49-F238E27FC236}">
                <a16:creationId xmlns:a16="http://schemas.microsoft.com/office/drawing/2014/main" id="{ACAD63E3-A508-43DB-A301-A6F38C6AA3B4}"/>
              </a:ext>
            </a:extLst>
          </p:cNvPr>
          <p:cNvPicPr>
            <a:picLocks noChangeAspect="1"/>
          </p:cNvPicPr>
          <p:nvPr/>
        </p:nvPicPr>
        <p:blipFill>
          <a:blip r:embed="rId3"/>
          <a:stretch>
            <a:fillRect/>
          </a:stretch>
        </p:blipFill>
        <p:spPr>
          <a:xfrm>
            <a:off x="1256537" y="793327"/>
            <a:ext cx="6383267" cy="3556846"/>
          </a:xfrm>
          <a:prstGeom prst="rect">
            <a:avLst/>
          </a:prstGeom>
        </p:spPr>
      </p:pic>
      <p:sp>
        <p:nvSpPr>
          <p:cNvPr id="28" name="Rectangle 27">
            <a:extLst>
              <a:ext uri="{FF2B5EF4-FFF2-40B4-BE49-F238E27FC236}">
                <a16:creationId xmlns:a16="http://schemas.microsoft.com/office/drawing/2014/main" id="{D681F8D1-D2B8-473E-BFC3-A9E1CEC1E484}"/>
              </a:ext>
            </a:extLst>
          </p:cNvPr>
          <p:cNvSpPr/>
          <p:nvPr/>
        </p:nvSpPr>
        <p:spPr bwMode="auto">
          <a:xfrm>
            <a:off x="338526" y="684256"/>
            <a:ext cx="833101" cy="420947"/>
          </a:xfrm>
          <a:prstGeom prst="rect">
            <a:avLst/>
          </a:prstGeom>
          <a:solidFill>
            <a:schemeClr val="accent1">
              <a:lumMod val="60000"/>
              <a:lumOff val="40000"/>
            </a:schemeClr>
          </a:solidFill>
          <a:ln w="19050" cap="flat" cmpd="sng" algn="ctr">
            <a:no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lgn="ctr" defTabSz="709487" fontAlgn="auto">
              <a:spcBef>
                <a:spcPts val="0"/>
              </a:spcBef>
              <a:spcAft>
                <a:spcPts val="385"/>
              </a:spcAft>
              <a:buClrTx/>
            </a:pPr>
            <a:r>
              <a:rPr lang="en-GB" sz="599" b="0" kern="1200">
                <a:solidFill>
                  <a:srgbClr val="FFFFFF"/>
                </a:solidFill>
                <a:latin typeface="Times" panose="02020603050405020304" pitchFamily="18" charset="0"/>
                <a:ea typeface="ＭＳ Ｐゴシック"/>
                <a:cs typeface="Times" panose="02020603050405020304" pitchFamily="18" charset="0"/>
              </a:rPr>
              <a:t>Filters for Climate hazard, Climate scenario and Time period</a:t>
            </a:r>
          </a:p>
        </p:txBody>
      </p:sp>
      <p:sp>
        <p:nvSpPr>
          <p:cNvPr id="29" name="Rectangle 28">
            <a:extLst>
              <a:ext uri="{FF2B5EF4-FFF2-40B4-BE49-F238E27FC236}">
                <a16:creationId xmlns:a16="http://schemas.microsoft.com/office/drawing/2014/main" id="{DC6BA37F-71FD-4F41-A11C-8C43FE3E1A7C}"/>
              </a:ext>
            </a:extLst>
          </p:cNvPr>
          <p:cNvSpPr/>
          <p:nvPr/>
        </p:nvSpPr>
        <p:spPr bwMode="auto">
          <a:xfrm>
            <a:off x="338526" y="1167113"/>
            <a:ext cx="817357" cy="221599"/>
          </a:xfrm>
          <a:prstGeom prst="rect">
            <a:avLst/>
          </a:prstGeom>
          <a:solidFill>
            <a:schemeClr val="accent2">
              <a:lumMod val="75000"/>
            </a:schemeClr>
          </a:solidFill>
          <a:ln w="19050" cap="flat" cmpd="sng" algn="ctr">
            <a:solidFill>
              <a:schemeClr val="accent2">
                <a:lumMod val="75000"/>
              </a:schemeClr>
            </a:solidFill>
            <a:prstDash val="solid"/>
            <a:round/>
            <a:headEnd type="none" w="med" len="med"/>
            <a:tailEnd type="none" w="med" len="med"/>
          </a:ln>
          <a:effectLst/>
        </p:spPr>
        <p:txBody>
          <a:bodyPr vert="horz" wrap="square" lIns="78186" tIns="39094" rIns="78186" bIns="39094" numCol="1" rtlCol="0" anchor="ctr" anchorCtr="0" compatLnSpc="1">
            <a:prstTxWarp prst="textNoShape">
              <a:avLst/>
            </a:prstTxWarp>
          </a:bodyPr>
          <a:lstStyle/>
          <a:p>
            <a:pPr algn="ctr" defTabSz="709487" fontAlgn="auto">
              <a:spcBef>
                <a:spcPts val="0"/>
              </a:spcBef>
              <a:spcAft>
                <a:spcPts val="385"/>
              </a:spcAft>
              <a:buClrTx/>
            </a:pPr>
            <a:r>
              <a:rPr lang="en-GB" sz="599" b="0" kern="1200">
                <a:solidFill>
                  <a:srgbClr val="FFFFFF"/>
                </a:solidFill>
                <a:latin typeface="Times" panose="02020603050405020304" pitchFamily="18" charset="0"/>
                <a:ea typeface="ＭＳ Ｐゴシック"/>
                <a:cs typeface="Times" panose="02020603050405020304" pitchFamily="18" charset="0"/>
              </a:rPr>
              <a:t>Climate hazard level filter</a:t>
            </a:r>
          </a:p>
        </p:txBody>
      </p:sp>
      <p:cxnSp>
        <p:nvCxnSpPr>
          <p:cNvPr id="68" name="Straight Connector 67">
            <a:extLst>
              <a:ext uri="{FF2B5EF4-FFF2-40B4-BE49-F238E27FC236}">
                <a16:creationId xmlns:a16="http://schemas.microsoft.com/office/drawing/2014/main" id="{292965CE-002D-428B-8856-1AC55A0DE768}"/>
              </a:ext>
            </a:extLst>
          </p:cNvPr>
          <p:cNvCxnSpPr>
            <a:cxnSpLocks/>
          </p:cNvCxnSpPr>
          <p:nvPr/>
        </p:nvCxnSpPr>
        <p:spPr bwMode="auto">
          <a:xfrm flipH="1">
            <a:off x="7599565" y="1050130"/>
            <a:ext cx="136727" cy="181155"/>
          </a:xfrm>
          <a:prstGeom prst="line">
            <a:avLst/>
          </a:prstGeom>
          <a:solidFill>
            <a:schemeClr val="accent1"/>
          </a:solidFill>
          <a:ln w="19050" cap="flat" cmpd="sng" algn="ctr">
            <a:solidFill>
              <a:schemeClr val="accent1">
                <a:lumMod val="60000"/>
                <a:lumOff val="40000"/>
              </a:schemeClr>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Rectangle 30">
            <a:extLst>
              <a:ext uri="{FF2B5EF4-FFF2-40B4-BE49-F238E27FC236}">
                <a16:creationId xmlns:a16="http://schemas.microsoft.com/office/drawing/2014/main" id="{4873685E-AF2B-48A3-A2F5-DDEE7D2E2B45}"/>
              </a:ext>
            </a:extLst>
          </p:cNvPr>
          <p:cNvSpPr/>
          <p:nvPr/>
        </p:nvSpPr>
        <p:spPr bwMode="auto">
          <a:xfrm>
            <a:off x="322781" y="1831571"/>
            <a:ext cx="833102" cy="1897357"/>
          </a:xfrm>
          <a:prstGeom prst="rect">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lgn="ctr" defTabSz="709487" fontAlgn="auto">
              <a:spcBef>
                <a:spcPts val="0"/>
              </a:spcBef>
              <a:spcAft>
                <a:spcPts val="385"/>
              </a:spcAft>
              <a:buClrTx/>
            </a:pPr>
            <a:r>
              <a:rPr lang="en-GB" sz="599" kern="1200">
                <a:solidFill>
                  <a:srgbClr val="FFFFFF"/>
                </a:solidFill>
                <a:latin typeface="Times" panose="02020603050405020304" pitchFamily="18" charset="0"/>
                <a:ea typeface="ＭＳ Ｐゴシック"/>
                <a:cs typeface="Times" panose="02020603050405020304" pitchFamily="18" charset="0"/>
              </a:rPr>
              <a:t>Hazard level graph</a:t>
            </a:r>
          </a:p>
          <a:p>
            <a:pPr algn="ctr" defTabSz="709487" fontAlgn="auto">
              <a:spcBef>
                <a:spcPts val="0"/>
              </a:spcBef>
              <a:spcAft>
                <a:spcPts val="385"/>
              </a:spcAft>
              <a:buClrTx/>
            </a:pPr>
            <a:r>
              <a:rPr lang="en-GB" sz="599" b="0" kern="1200">
                <a:solidFill>
                  <a:srgbClr val="FFFFFF"/>
                </a:solidFill>
                <a:latin typeface="Times" panose="02020603050405020304" pitchFamily="18" charset="0"/>
                <a:ea typeface="ＭＳ Ｐゴシック"/>
                <a:cs typeface="Times" panose="02020603050405020304" pitchFamily="18" charset="0"/>
              </a:rPr>
              <a:t>Displays the number of grid cells assigned to each hazard level (Very Low, Low, Medium, Medium High, Very High) for selected climate hazard, climate scenario and time period.</a:t>
            </a:r>
          </a:p>
          <a:p>
            <a:pPr algn="ctr" defTabSz="709487" fontAlgn="auto">
              <a:spcBef>
                <a:spcPts val="0"/>
              </a:spcBef>
              <a:spcAft>
                <a:spcPts val="385"/>
              </a:spcAft>
              <a:buClrTx/>
            </a:pPr>
            <a:r>
              <a:rPr lang="en-GB" sz="599" i="1" kern="1200">
                <a:solidFill>
                  <a:srgbClr val="FFFFFF"/>
                </a:solidFill>
                <a:latin typeface="Times" panose="02020603050405020304" pitchFamily="18" charset="0"/>
                <a:ea typeface="ＭＳ Ｐゴシック"/>
                <a:cs typeface="Times" panose="02020603050405020304" pitchFamily="18" charset="0"/>
              </a:rPr>
              <a:t>Hazard level table</a:t>
            </a:r>
          </a:p>
          <a:p>
            <a:pPr algn="ctr" defTabSz="709487" fontAlgn="auto">
              <a:spcBef>
                <a:spcPts val="0"/>
              </a:spcBef>
              <a:spcAft>
                <a:spcPts val="0"/>
              </a:spcAft>
              <a:buClrTx/>
            </a:pPr>
            <a:r>
              <a:rPr lang="en-GB" sz="599" b="0" i="1" kern="1200">
                <a:solidFill>
                  <a:srgbClr val="FFFFFF"/>
                </a:solidFill>
                <a:latin typeface="Times" panose="02020603050405020304" pitchFamily="18" charset="0"/>
                <a:ea typeface="ＭＳ Ｐゴシック"/>
                <a:cs typeface="Times" panose="02020603050405020304" pitchFamily="18" charset="0"/>
              </a:rPr>
              <a:t>Table displays hazard level by grid cell for selected climate hazard, climate scenario and time period.</a:t>
            </a:r>
          </a:p>
          <a:p>
            <a:pPr algn="ctr" defTabSz="709487" fontAlgn="auto">
              <a:spcBef>
                <a:spcPts val="0"/>
              </a:spcBef>
              <a:spcAft>
                <a:spcPts val="385"/>
              </a:spcAft>
              <a:buClrTx/>
            </a:pPr>
            <a:endParaRPr lang="en-GB" sz="599" b="0" kern="1200">
              <a:solidFill>
                <a:srgbClr val="FFFFFF"/>
              </a:solidFill>
              <a:latin typeface="Arial"/>
              <a:ea typeface="ＭＳ Ｐゴシック"/>
              <a:cs typeface="Arial"/>
            </a:endParaRPr>
          </a:p>
        </p:txBody>
      </p:sp>
      <p:sp>
        <p:nvSpPr>
          <p:cNvPr id="33" name="Rectangle 32">
            <a:extLst>
              <a:ext uri="{FF2B5EF4-FFF2-40B4-BE49-F238E27FC236}">
                <a16:creationId xmlns:a16="http://schemas.microsoft.com/office/drawing/2014/main" id="{D54413D5-21C2-4147-B234-E44E18DCCA7A}"/>
              </a:ext>
            </a:extLst>
          </p:cNvPr>
          <p:cNvSpPr/>
          <p:nvPr/>
        </p:nvSpPr>
        <p:spPr bwMode="auto">
          <a:xfrm>
            <a:off x="322780" y="3781806"/>
            <a:ext cx="833102" cy="932601"/>
          </a:xfrm>
          <a:prstGeom prst="rect">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lgn="ctr" defTabSz="709487" fontAlgn="auto">
              <a:spcBef>
                <a:spcPts val="0"/>
              </a:spcBef>
              <a:spcAft>
                <a:spcPts val="385"/>
              </a:spcAft>
              <a:buClrTx/>
            </a:pPr>
            <a:r>
              <a:rPr lang="en-GB" sz="599" kern="1200">
                <a:solidFill>
                  <a:srgbClr val="FFFFFF"/>
                </a:solidFill>
                <a:latin typeface="Times" panose="02020603050405020304" pitchFamily="18" charset="0"/>
                <a:ea typeface="ＭＳ Ｐゴシック"/>
                <a:cs typeface="Times" panose="02020603050405020304" pitchFamily="18" charset="0"/>
              </a:rPr>
              <a:t>Climate Hazard Level map</a:t>
            </a:r>
          </a:p>
          <a:p>
            <a:pPr algn="ctr" defTabSz="709487" fontAlgn="auto">
              <a:spcBef>
                <a:spcPts val="0"/>
              </a:spcBef>
              <a:spcAft>
                <a:spcPts val="385"/>
              </a:spcAft>
              <a:buClrTx/>
            </a:pPr>
            <a:r>
              <a:rPr lang="en-GB" sz="599" b="0" kern="1200">
                <a:solidFill>
                  <a:srgbClr val="FFFFFF"/>
                </a:solidFill>
                <a:latin typeface="Times" panose="02020603050405020304" pitchFamily="18" charset="0"/>
                <a:ea typeface="ＭＳ Ｐゴシック"/>
                <a:cs typeface="Times" panose="02020603050405020304" pitchFamily="18" charset="0"/>
              </a:rPr>
              <a:t>Interactive spatial visualisation of climate hazard level by grid cell for selected hazard, scenario(s) and time period(s). </a:t>
            </a:r>
          </a:p>
        </p:txBody>
      </p:sp>
      <p:sp>
        <p:nvSpPr>
          <p:cNvPr id="34" name="Rectangle 33">
            <a:extLst>
              <a:ext uri="{FF2B5EF4-FFF2-40B4-BE49-F238E27FC236}">
                <a16:creationId xmlns:a16="http://schemas.microsoft.com/office/drawing/2014/main" id="{B64F8F66-945F-45EB-969D-1857021E4E0C}"/>
              </a:ext>
            </a:extLst>
          </p:cNvPr>
          <p:cNvSpPr/>
          <p:nvPr/>
        </p:nvSpPr>
        <p:spPr bwMode="auto">
          <a:xfrm>
            <a:off x="322781" y="1441053"/>
            <a:ext cx="833101" cy="351555"/>
          </a:xfrm>
          <a:prstGeom prst="rect">
            <a:avLst/>
          </a:prstGeom>
          <a:solidFill>
            <a:schemeClr val="tx1">
              <a:lumMod val="75000"/>
              <a:lumOff val="25000"/>
            </a:schemeClr>
          </a:solidFill>
          <a:ln w="19050" cap="flat" cmpd="sng" algn="ctr">
            <a:no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lgn="ctr" defTabSz="709487" fontAlgn="auto">
              <a:spcBef>
                <a:spcPts val="0"/>
              </a:spcBef>
              <a:spcAft>
                <a:spcPts val="385"/>
              </a:spcAft>
              <a:buClrTx/>
            </a:pPr>
            <a:r>
              <a:rPr lang="en-GB" sz="599" b="0" kern="1200">
                <a:solidFill>
                  <a:srgbClr val="FFFFFF"/>
                </a:solidFill>
                <a:latin typeface="Times" panose="02020603050405020304" pitchFamily="18" charset="0"/>
                <a:ea typeface="ＭＳ Ｐゴシック"/>
                <a:cs typeface="Times" panose="02020603050405020304" pitchFamily="18" charset="0"/>
              </a:rPr>
              <a:t>Toggle between hazard level graph and table </a:t>
            </a:r>
          </a:p>
        </p:txBody>
      </p:sp>
      <p:sp>
        <p:nvSpPr>
          <p:cNvPr id="35" name="Rectangle 34">
            <a:extLst>
              <a:ext uri="{FF2B5EF4-FFF2-40B4-BE49-F238E27FC236}">
                <a16:creationId xmlns:a16="http://schemas.microsoft.com/office/drawing/2014/main" id="{E2CCC739-99F4-4A1A-86FB-AB943B4073DC}"/>
              </a:ext>
            </a:extLst>
          </p:cNvPr>
          <p:cNvSpPr/>
          <p:nvPr/>
        </p:nvSpPr>
        <p:spPr bwMode="auto">
          <a:xfrm>
            <a:off x="7680527" y="845596"/>
            <a:ext cx="918011" cy="338622"/>
          </a:xfrm>
          <a:prstGeom prst="rect">
            <a:avLst/>
          </a:prstGeom>
          <a:solidFill>
            <a:schemeClr val="accent1">
              <a:lumMod val="60000"/>
              <a:lumOff val="40000"/>
            </a:schemeClr>
          </a:solidFill>
          <a:ln w="19050" cap="flat" cmpd="sng" algn="ctr">
            <a:no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lgn="ctr" defTabSz="709487" fontAlgn="auto">
              <a:spcBef>
                <a:spcPts val="0"/>
              </a:spcBef>
              <a:spcAft>
                <a:spcPts val="385"/>
              </a:spcAft>
              <a:buClrTx/>
            </a:pPr>
            <a:r>
              <a:rPr lang="en-GB" sz="599" b="0" kern="1200">
                <a:solidFill>
                  <a:srgbClr val="FFFFFF"/>
                </a:solidFill>
                <a:latin typeface="Times" panose="02020603050405020304" pitchFamily="18" charset="0"/>
                <a:ea typeface="ＭＳ Ｐゴシック"/>
                <a:cs typeface="Times" panose="02020603050405020304" pitchFamily="18" charset="0"/>
              </a:rPr>
              <a:t>Filters for Business function, Asset type or Grid ID</a:t>
            </a:r>
          </a:p>
        </p:txBody>
      </p:sp>
      <p:sp>
        <p:nvSpPr>
          <p:cNvPr id="37" name="Rectangle 36">
            <a:extLst>
              <a:ext uri="{FF2B5EF4-FFF2-40B4-BE49-F238E27FC236}">
                <a16:creationId xmlns:a16="http://schemas.microsoft.com/office/drawing/2014/main" id="{A60EE00D-6BD6-4E35-96AD-A79C63FFD48B}"/>
              </a:ext>
            </a:extLst>
          </p:cNvPr>
          <p:cNvSpPr/>
          <p:nvPr/>
        </p:nvSpPr>
        <p:spPr bwMode="auto">
          <a:xfrm>
            <a:off x="7680528" y="640535"/>
            <a:ext cx="877286" cy="157993"/>
          </a:xfrm>
          <a:prstGeom prst="rect">
            <a:avLst/>
          </a:prstGeom>
          <a:solidFill>
            <a:schemeClr val="accent1">
              <a:lumMod val="60000"/>
              <a:lumOff val="40000"/>
            </a:schemeClr>
          </a:solidFill>
          <a:ln w="19050" cap="flat" cmpd="sng" algn="ctr">
            <a:noFill/>
            <a:prstDash val="solid"/>
            <a:round/>
            <a:headEnd type="none" w="med" len="med"/>
            <a:tailEnd type="none" w="med" len="med"/>
          </a:ln>
          <a:effectLst/>
        </p:spPr>
        <p:txBody>
          <a:bodyPr vert="horz" wrap="square" lIns="78186" tIns="39094" rIns="78186" bIns="39094" numCol="1" rtlCol="0" anchor="ctr" anchorCtr="0" compatLnSpc="1">
            <a:prstTxWarp prst="textNoShape">
              <a:avLst/>
            </a:prstTxWarp>
          </a:bodyPr>
          <a:lstStyle/>
          <a:p>
            <a:pPr algn="ctr" defTabSz="709487" fontAlgn="auto">
              <a:spcBef>
                <a:spcPts val="0"/>
              </a:spcBef>
              <a:spcAft>
                <a:spcPts val="385"/>
              </a:spcAft>
              <a:buClrTx/>
            </a:pPr>
            <a:r>
              <a:rPr lang="en-GB" sz="599" b="0" kern="1200">
                <a:solidFill>
                  <a:srgbClr val="FFFFFF"/>
                </a:solidFill>
                <a:latin typeface="Times" panose="02020603050405020304" pitchFamily="18" charset="0"/>
                <a:ea typeface="ＭＳ Ｐゴシック"/>
                <a:cs typeface="Times" panose="02020603050405020304" pitchFamily="18" charset="0"/>
              </a:rPr>
              <a:t>Click to reset all filters</a:t>
            </a:r>
          </a:p>
        </p:txBody>
      </p:sp>
      <p:sp>
        <p:nvSpPr>
          <p:cNvPr id="38" name="Rectangle 37">
            <a:extLst>
              <a:ext uri="{FF2B5EF4-FFF2-40B4-BE49-F238E27FC236}">
                <a16:creationId xmlns:a16="http://schemas.microsoft.com/office/drawing/2014/main" id="{C45A0BFB-EFA7-47DD-9588-B195207179CD}"/>
              </a:ext>
            </a:extLst>
          </p:cNvPr>
          <p:cNvSpPr/>
          <p:nvPr/>
        </p:nvSpPr>
        <p:spPr bwMode="auto">
          <a:xfrm>
            <a:off x="7680527" y="1231286"/>
            <a:ext cx="918011" cy="184703"/>
          </a:xfrm>
          <a:prstGeom prst="rect">
            <a:avLst/>
          </a:prstGeom>
          <a:solidFill>
            <a:schemeClr val="accent2">
              <a:lumMod val="75000"/>
            </a:schemeClr>
          </a:solidFill>
          <a:ln w="19050" cap="flat" cmpd="sng" algn="ctr">
            <a:solidFill>
              <a:schemeClr val="accent2">
                <a:lumMod val="75000"/>
              </a:schemeClr>
            </a:solid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lgn="ctr" defTabSz="709487" fontAlgn="auto">
              <a:spcBef>
                <a:spcPts val="0"/>
              </a:spcBef>
              <a:spcAft>
                <a:spcPts val="385"/>
              </a:spcAft>
              <a:buClrTx/>
            </a:pPr>
            <a:r>
              <a:rPr lang="en-GB" sz="599" b="0" kern="1200">
                <a:solidFill>
                  <a:srgbClr val="FFFFFF"/>
                </a:solidFill>
                <a:latin typeface="Times" panose="02020603050405020304" pitchFamily="18" charset="0"/>
                <a:ea typeface="ＭＳ Ｐゴシック"/>
                <a:cs typeface="Times" panose="02020603050405020304" pitchFamily="18" charset="0"/>
              </a:rPr>
              <a:t>Risk level filter</a:t>
            </a:r>
          </a:p>
        </p:txBody>
      </p:sp>
      <p:sp>
        <p:nvSpPr>
          <p:cNvPr id="39" name="Rectangle 38">
            <a:extLst>
              <a:ext uri="{FF2B5EF4-FFF2-40B4-BE49-F238E27FC236}">
                <a16:creationId xmlns:a16="http://schemas.microsoft.com/office/drawing/2014/main" id="{357F014E-DEFB-4D11-BA17-B0BDD6F21D90}"/>
              </a:ext>
            </a:extLst>
          </p:cNvPr>
          <p:cNvSpPr/>
          <p:nvPr/>
        </p:nvSpPr>
        <p:spPr bwMode="auto">
          <a:xfrm>
            <a:off x="7680527" y="1814720"/>
            <a:ext cx="918011" cy="1671454"/>
          </a:xfrm>
          <a:prstGeom prst="rect">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lgn="ctr" defTabSz="709487" fontAlgn="auto">
              <a:spcBef>
                <a:spcPts val="0"/>
              </a:spcBef>
              <a:spcAft>
                <a:spcPts val="385"/>
              </a:spcAft>
              <a:buClrTx/>
            </a:pPr>
            <a:r>
              <a:rPr lang="en-GB" sz="599" kern="1200">
                <a:solidFill>
                  <a:srgbClr val="FFFFFF"/>
                </a:solidFill>
                <a:latin typeface="Times" panose="02020603050405020304" pitchFamily="18" charset="0"/>
                <a:ea typeface="ＭＳ Ｐゴシック"/>
                <a:cs typeface="Times" panose="02020603050405020304" pitchFamily="18" charset="0"/>
              </a:rPr>
              <a:t>Risk level graph</a:t>
            </a:r>
          </a:p>
          <a:p>
            <a:pPr algn="ctr" defTabSz="709487" fontAlgn="auto">
              <a:spcBef>
                <a:spcPts val="0"/>
              </a:spcBef>
              <a:spcAft>
                <a:spcPts val="385"/>
              </a:spcAft>
              <a:buClrTx/>
            </a:pPr>
            <a:r>
              <a:rPr lang="en-GB" sz="599" b="0" kern="1200">
                <a:solidFill>
                  <a:srgbClr val="FFFFFF"/>
                </a:solidFill>
                <a:latin typeface="Times" panose="02020603050405020304" pitchFamily="18" charset="0"/>
                <a:ea typeface="ＭＳ Ｐゴシック"/>
                <a:cs typeface="Times" panose="02020603050405020304" pitchFamily="18" charset="0"/>
              </a:rPr>
              <a:t>Displays the number of assets assigned each climate risk level (Low, Medium, High, Very High) for the selected climate hazard, climate scenario, time period and asset type.</a:t>
            </a:r>
          </a:p>
          <a:p>
            <a:pPr algn="ctr" defTabSz="709487" fontAlgn="auto">
              <a:spcBef>
                <a:spcPts val="0"/>
              </a:spcBef>
              <a:spcAft>
                <a:spcPts val="385"/>
              </a:spcAft>
              <a:buClrTx/>
            </a:pPr>
            <a:r>
              <a:rPr lang="en-GB" sz="599" b="0" i="1" kern="1200">
                <a:solidFill>
                  <a:srgbClr val="FFFFFF"/>
                </a:solidFill>
                <a:latin typeface="Times" panose="02020603050405020304" pitchFamily="18" charset="0"/>
                <a:ea typeface="ＭＳ Ｐゴシック"/>
                <a:cs typeface="Times" panose="02020603050405020304" pitchFamily="18" charset="0"/>
              </a:rPr>
              <a:t>Risk level table</a:t>
            </a:r>
          </a:p>
          <a:p>
            <a:pPr algn="ctr" defTabSz="709487" fontAlgn="auto">
              <a:spcBef>
                <a:spcPts val="0"/>
              </a:spcBef>
              <a:spcAft>
                <a:spcPts val="0"/>
              </a:spcAft>
              <a:buClrTx/>
            </a:pPr>
            <a:r>
              <a:rPr lang="en-GB" sz="599" b="0" i="1" kern="1200">
                <a:solidFill>
                  <a:srgbClr val="FFFFFF"/>
                </a:solidFill>
                <a:latin typeface="Times" panose="02020603050405020304" pitchFamily="18" charset="0"/>
                <a:ea typeface="ＭＳ Ｐゴシック"/>
                <a:cs typeface="Times" panose="02020603050405020304" pitchFamily="18" charset="0"/>
              </a:rPr>
              <a:t>Table displays risk level by grid cell for selected climate hazard, climate scenario, time period and asset type.</a:t>
            </a:r>
          </a:p>
          <a:p>
            <a:pPr algn="ctr" defTabSz="709487" fontAlgn="auto">
              <a:spcBef>
                <a:spcPts val="0"/>
              </a:spcBef>
              <a:spcAft>
                <a:spcPts val="385"/>
              </a:spcAft>
              <a:buClrTx/>
            </a:pPr>
            <a:endParaRPr lang="en-GB" sz="599" b="0" kern="1200">
              <a:solidFill>
                <a:srgbClr val="FFFFFF"/>
              </a:solidFill>
              <a:latin typeface="Arial"/>
              <a:ea typeface="ＭＳ Ｐゴシック"/>
              <a:cs typeface="Arial"/>
            </a:endParaRPr>
          </a:p>
        </p:txBody>
      </p:sp>
      <p:sp>
        <p:nvSpPr>
          <p:cNvPr id="40" name="Rectangle 39">
            <a:extLst>
              <a:ext uri="{FF2B5EF4-FFF2-40B4-BE49-F238E27FC236}">
                <a16:creationId xmlns:a16="http://schemas.microsoft.com/office/drawing/2014/main" id="{64BB8F52-7540-4CA1-8D01-B794D5F65F89}"/>
              </a:ext>
            </a:extLst>
          </p:cNvPr>
          <p:cNvSpPr/>
          <p:nvPr/>
        </p:nvSpPr>
        <p:spPr bwMode="auto">
          <a:xfrm>
            <a:off x="7680527" y="3574121"/>
            <a:ext cx="918011" cy="1425195"/>
          </a:xfrm>
          <a:prstGeom prst="rect">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78186" tIns="39094" rIns="78186" bIns="39094" numCol="1" rtlCol="0" anchor="ctr" anchorCtr="0" compatLnSpc="1">
            <a:prstTxWarp prst="textNoShape">
              <a:avLst/>
            </a:prstTxWarp>
          </a:bodyPr>
          <a:lstStyle/>
          <a:p>
            <a:pPr algn="ctr" defTabSz="709487" fontAlgn="auto">
              <a:spcBef>
                <a:spcPts val="0"/>
              </a:spcBef>
              <a:spcAft>
                <a:spcPts val="385"/>
              </a:spcAft>
              <a:buClrTx/>
            </a:pPr>
            <a:r>
              <a:rPr lang="en-GB" sz="599" kern="1200">
                <a:solidFill>
                  <a:srgbClr val="FFFFFF"/>
                </a:solidFill>
                <a:latin typeface="Times" panose="02020603050405020304" pitchFamily="18" charset="0"/>
                <a:ea typeface="ＭＳ Ｐゴシック"/>
                <a:cs typeface="Times" panose="02020603050405020304" pitchFamily="18" charset="0"/>
              </a:rPr>
              <a:t>Risk Level map</a:t>
            </a:r>
          </a:p>
          <a:p>
            <a:pPr algn="ctr" defTabSz="709487" fontAlgn="auto">
              <a:spcBef>
                <a:spcPts val="0"/>
              </a:spcBef>
              <a:spcAft>
                <a:spcPts val="0"/>
              </a:spcAft>
              <a:buClrTx/>
            </a:pPr>
            <a:r>
              <a:rPr lang="en-GB" sz="599" b="0" kern="1200">
                <a:solidFill>
                  <a:srgbClr val="FFFFFF"/>
                </a:solidFill>
                <a:latin typeface="Times" panose="02020603050405020304" pitchFamily="18" charset="0"/>
                <a:ea typeface="ＭＳ Ｐゴシック"/>
                <a:cs typeface="Times" panose="02020603050405020304" pitchFamily="18" charset="0"/>
              </a:rPr>
              <a:t>Interactive visualisation of risk level (NA, L to VH) for selected asset type and hazard. Risk is determined at grid cell level, based on hazard level and asset type vulnerability, and assigned to all assets in the cell.</a:t>
            </a:r>
          </a:p>
        </p:txBody>
      </p:sp>
      <p:sp>
        <p:nvSpPr>
          <p:cNvPr id="41" name="Rectangle 40">
            <a:extLst>
              <a:ext uri="{FF2B5EF4-FFF2-40B4-BE49-F238E27FC236}">
                <a16:creationId xmlns:a16="http://schemas.microsoft.com/office/drawing/2014/main" id="{438E78C7-940E-409B-8680-9265E2D0F0E6}"/>
              </a:ext>
            </a:extLst>
          </p:cNvPr>
          <p:cNvSpPr/>
          <p:nvPr/>
        </p:nvSpPr>
        <p:spPr bwMode="auto">
          <a:xfrm>
            <a:off x="3417732" y="4445206"/>
            <a:ext cx="2054578" cy="503501"/>
          </a:xfrm>
          <a:prstGeom prst="rect">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lgn="ctr" defTabSz="709487" fontAlgn="auto">
              <a:spcBef>
                <a:spcPts val="0"/>
              </a:spcBef>
              <a:spcAft>
                <a:spcPts val="385"/>
              </a:spcAft>
              <a:buClrTx/>
            </a:pPr>
            <a:r>
              <a:rPr lang="en-GB" sz="599" kern="1200">
                <a:solidFill>
                  <a:srgbClr val="FFFFFF"/>
                </a:solidFill>
                <a:latin typeface="Times" panose="02020603050405020304" pitchFamily="18" charset="0"/>
                <a:ea typeface="ＭＳ Ｐゴシック"/>
                <a:cs typeface="Times" panose="02020603050405020304" pitchFamily="18" charset="0"/>
              </a:rPr>
              <a:t>Exposed Assets map</a:t>
            </a:r>
          </a:p>
          <a:p>
            <a:pPr algn="ctr" defTabSz="709487" fontAlgn="auto">
              <a:spcBef>
                <a:spcPts val="0"/>
              </a:spcBef>
              <a:spcAft>
                <a:spcPts val="0"/>
              </a:spcAft>
              <a:buClrTx/>
            </a:pPr>
            <a:r>
              <a:rPr lang="en-GB" sz="599" b="0" kern="1200">
                <a:solidFill>
                  <a:srgbClr val="FFFFFF"/>
                </a:solidFill>
                <a:latin typeface="Times" panose="02020603050405020304" pitchFamily="18" charset="0"/>
                <a:ea typeface="ＭＳ Ｐゴシック"/>
                <a:cs typeface="Times" panose="02020603050405020304" pitchFamily="18" charset="0"/>
              </a:rPr>
              <a:t>Spatial visualisation of assets exposed to the selected climate hazard. Colours show different asset types only.</a:t>
            </a:r>
          </a:p>
          <a:p>
            <a:pPr algn="ctr" defTabSz="709487" fontAlgn="auto">
              <a:spcBef>
                <a:spcPts val="0"/>
              </a:spcBef>
              <a:spcAft>
                <a:spcPts val="385"/>
              </a:spcAft>
              <a:buClrTx/>
            </a:pPr>
            <a:endParaRPr lang="en-GB" sz="599" b="0" kern="1200">
              <a:solidFill>
                <a:srgbClr val="FFFFFF"/>
              </a:solidFill>
              <a:latin typeface="Arial"/>
              <a:ea typeface="ＭＳ Ｐゴシック"/>
              <a:cs typeface="Arial"/>
            </a:endParaRPr>
          </a:p>
          <a:p>
            <a:pPr algn="ctr" defTabSz="709487" fontAlgn="auto">
              <a:spcBef>
                <a:spcPts val="0"/>
              </a:spcBef>
              <a:spcAft>
                <a:spcPts val="385"/>
              </a:spcAft>
              <a:buClrTx/>
            </a:pPr>
            <a:endParaRPr lang="en-GB" sz="599" b="0" kern="1200">
              <a:solidFill>
                <a:srgbClr val="FFFFFF"/>
              </a:solidFill>
              <a:latin typeface="Arial"/>
              <a:ea typeface="ＭＳ Ｐゴシック"/>
              <a:cs typeface="Arial"/>
            </a:endParaRPr>
          </a:p>
        </p:txBody>
      </p:sp>
      <p:sp>
        <p:nvSpPr>
          <p:cNvPr id="42" name="Rectangle 41">
            <a:extLst>
              <a:ext uri="{FF2B5EF4-FFF2-40B4-BE49-F238E27FC236}">
                <a16:creationId xmlns:a16="http://schemas.microsoft.com/office/drawing/2014/main" id="{36E7F81A-1B6E-408A-80BC-D6A03D6CF4A8}"/>
              </a:ext>
            </a:extLst>
          </p:cNvPr>
          <p:cNvSpPr/>
          <p:nvPr/>
        </p:nvSpPr>
        <p:spPr bwMode="auto">
          <a:xfrm>
            <a:off x="7680527" y="1480033"/>
            <a:ext cx="918011" cy="263028"/>
          </a:xfrm>
          <a:prstGeom prst="rect">
            <a:avLst/>
          </a:prstGeom>
          <a:solidFill>
            <a:schemeClr val="tx1">
              <a:lumMod val="75000"/>
              <a:lumOff val="25000"/>
            </a:schemeClr>
          </a:solidFill>
          <a:ln w="19050" cap="flat" cmpd="sng" algn="ctr">
            <a:no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lgn="ctr" defTabSz="709487" fontAlgn="auto">
              <a:spcBef>
                <a:spcPts val="0"/>
              </a:spcBef>
              <a:spcAft>
                <a:spcPts val="385"/>
              </a:spcAft>
              <a:buClrTx/>
            </a:pPr>
            <a:r>
              <a:rPr lang="en-GB" sz="599" b="0" kern="1200">
                <a:solidFill>
                  <a:srgbClr val="FFFFFF"/>
                </a:solidFill>
                <a:latin typeface="Times" panose="02020603050405020304" pitchFamily="18" charset="0"/>
                <a:ea typeface="ＭＳ Ｐゴシック"/>
                <a:cs typeface="Times" panose="02020603050405020304" pitchFamily="18" charset="0"/>
              </a:rPr>
              <a:t>Toggle between risk level graph and table </a:t>
            </a:r>
          </a:p>
        </p:txBody>
      </p:sp>
      <p:sp>
        <p:nvSpPr>
          <p:cNvPr id="43" name="Rectangle 42">
            <a:extLst>
              <a:ext uri="{FF2B5EF4-FFF2-40B4-BE49-F238E27FC236}">
                <a16:creationId xmlns:a16="http://schemas.microsoft.com/office/drawing/2014/main" id="{C0A0B55C-C112-4703-B170-E40228E5CA7D}"/>
              </a:ext>
            </a:extLst>
          </p:cNvPr>
          <p:cNvSpPr/>
          <p:nvPr/>
        </p:nvSpPr>
        <p:spPr bwMode="auto">
          <a:xfrm>
            <a:off x="1546472" y="4445206"/>
            <a:ext cx="1596292" cy="503501"/>
          </a:xfrm>
          <a:prstGeom prst="rect">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lgn="ctr" defTabSz="709487" fontAlgn="auto">
              <a:spcBef>
                <a:spcPts val="0"/>
              </a:spcBef>
              <a:spcAft>
                <a:spcPts val="385"/>
              </a:spcAft>
              <a:buClrTx/>
            </a:pPr>
            <a:r>
              <a:rPr lang="en-GB" sz="599" kern="1200">
                <a:solidFill>
                  <a:srgbClr val="FFFFFF"/>
                </a:solidFill>
                <a:latin typeface="Times" panose="02020603050405020304" pitchFamily="18" charset="0"/>
                <a:ea typeface="ＭＳ Ｐゴシック"/>
                <a:cs typeface="Times" panose="02020603050405020304" pitchFamily="18" charset="0"/>
              </a:rPr>
              <a:t>Hazard level legend</a:t>
            </a:r>
          </a:p>
          <a:p>
            <a:pPr algn="ctr" defTabSz="709487" fontAlgn="auto">
              <a:spcBef>
                <a:spcPts val="0"/>
              </a:spcBef>
              <a:spcAft>
                <a:spcPts val="385"/>
              </a:spcAft>
              <a:buClrTx/>
            </a:pPr>
            <a:r>
              <a:rPr lang="en-GB" sz="599" b="0" kern="1200">
                <a:solidFill>
                  <a:srgbClr val="FFFFFF"/>
                </a:solidFill>
                <a:latin typeface="Times" panose="02020603050405020304" pitchFamily="18" charset="0"/>
                <a:ea typeface="ＭＳ Ｐゴシック"/>
                <a:cs typeface="Times" panose="02020603050405020304" pitchFamily="18" charset="0"/>
              </a:rPr>
              <a:t>Provides the values of the selected climate hazard indicator that define the hazard levels (VL to VH)</a:t>
            </a:r>
          </a:p>
          <a:p>
            <a:pPr algn="ctr" defTabSz="709487" fontAlgn="auto">
              <a:spcBef>
                <a:spcPts val="0"/>
              </a:spcBef>
              <a:spcAft>
                <a:spcPts val="385"/>
              </a:spcAft>
              <a:buClrTx/>
            </a:pPr>
            <a:endParaRPr lang="en-GB" sz="599" b="0" kern="1200">
              <a:solidFill>
                <a:srgbClr val="FFFFFF"/>
              </a:solidFill>
              <a:latin typeface="Arial"/>
              <a:ea typeface="ＭＳ Ｐゴシック"/>
              <a:cs typeface="Arial"/>
            </a:endParaRPr>
          </a:p>
        </p:txBody>
      </p:sp>
      <p:sp>
        <p:nvSpPr>
          <p:cNvPr id="44" name="Rectangle 43">
            <a:extLst>
              <a:ext uri="{FF2B5EF4-FFF2-40B4-BE49-F238E27FC236}">
                <a16:creationId xmlns:a16="http://schemas.microsoft.com/office/drawing/2014/main" id="{79288C4F-904F-452E-A18F-DACBF7000CD6}"/>
              </a:ext>
            </a:extLst>
          </p:cNvPr>
          <p:cNvSpPr/>
          <p:nvPr/>
        </p:nvSpPr>
        <p:spPr bwMode="auto">
          <a:xfrm>
            <a:off x="5609088" y="4445206"/>
            <a:ext cx="1875009" cy="503501"/>
          </a:xfrm>
          <a:prstGeom prst="rect">
            <a:avLst/>
          </a:prstGeom>
          <a:solidFill>
            <a:schemeClr val="accent1"/>
          </a:solidFill>
          <a:ln w="19050" cap="flat" cmpd="sng" algn="ctr">
            <a:solidFill>
              <a:schemeClr val="accent1"/>
            </a:solidFill>
            <a:prstDash val="solid"/>
            <a:round/>
            <a:headEnd type="none" w="med" len="med"/>
            <a:tailEnd type="none" w="med" len="med"/>
          </a:ln>
          <a:effectLst/>
        </p:spPr>
        <p:txBody>
          <a:bodyPr vert="horz" wrap="square" lIns="78186" tIns="39094" rIns="78186" bIns="39094" numCol="1" rtlCol="0" anchor="t" anchorCtr="0" compatLnSpc="1">
            <a:prstTxWarp prst="textNoShape">
              <a:avLst/>
            </a:prstTxWarp>
          </a:bodyPr>
          <a:lstStyle/>
          <a:p>
            <a:pPr algn="ctr" defTabSz="709487" fontAlgn="auto">
              <a:spcBef>
                <a:spcPts val="0"/>
              </a:spcBef>
              <a:spcAft>
                <a:spcPts val="385"/>
              </a:spcAft>
              <a:buClrTx/>
            </a:pPr>
            <a:r>
              <a:rPr lang="en-GB" sz="599" kern="1200">
                <a:solidFill>
                  <a:srgbClr val="FFFFFF"/>
                </a:solidFill>
                <a:latin typeface="Times" panose="02020603050405020304" pitchFamily="18" charset="0"/>
                <a:ea typeface="ＭＳ Ｐゴシック"/>
                <a:cs typeface="Times" panose="02020603050405020304" pitchFamily="18" charset="0"/>
              </a:rPr>
              <a:t>Risk level legend</a:t>
            </a:r>
          </a:p>
          <a:p>
            <a:pPr algn="ctr" defTabSz="709487" fontAlgn="auto">
              <a:spcBef>
                <a:spcPts val="0"/>
              </a:spcBef>
              <a:spcAft>
                <a:spcPts val="385"/>
              </a:spcAft>
              <a:buClrTx/>
            </a:pPr>
            <a:r>
              <a:rPr lang="en-GB" sz="599" b="0" kern="1200">
                <a:solidFill>
                  <a:srgbClr val="FFFFFF"/>
                </a:solidFill>
                <a:latin typeface="Times" panose="02020603050405020304" pitchFamily="18" charset="0"/>
                <a:ea typeface="ＭＳ Ｐゴシック"/>
                <a:cs typeface="Times" panose="02020603050405020304" pitchFamily="18" charset="0"/>
              </a:rPr>
              <a:t>Risk level may be indicated as Not Assessed (NA) if the selected asset type is not vulnerable to the selected hazard.</a:t>
            </a:r>
          </a:p>
        </p:txBody>
      </p:sp>
      <p:cxnSp>
        <p:nvCxnSpPr>
          <p:cNvPr id="45" name="Straight Connector 44">
            <a:extLst>
              <a:ext uri="{FF2B5EF4-FFF2-40B4-BE49-F238E27FC236}">
                <a16:creationId xmlns:a16="http://schemas.microsoft.com/office/drawing/2014/main" id="{D9DAB586-4935-42DF-A431-0F33CB4E8801}"/>
              </a:ext>
            </a:extLst>
          </p:cNvPr>
          <p:cNvCxnSpPr>
            <a:cxnSpLocks/>
          </p:cNvCxnSpPr>
          <p:nvPr/>
        </p:nvCxnSpPr>
        <p:spPr bwMode="auto">
          <a:xfrm>
            <a:off x="1110296" y="917185"/>
            <a:ext cx="161985" cy="321766"/>
          </a:xfrm>
          <a:prstGeom prst="line">
            <a:avLst/>
          </a:prstGeom>
          <a:solidFill>
            <a:schemeClr val="accent1"/>
          </a:solidFill>
          <a:ln w="19050" cap="flat" cmpd="sng" algn="ctr">
            <a:solidFill>
              <a:schemeClr val="accent1">
                <a:lumMod val="60000"/>
                <a:lumOff val="40000"/>
              </a:schemeClr>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45">
            <a:extLst>
              <a:ext uri="{FF2B5EF4-FFF2-40B4-BE49-F238E27FC236}">
                <a16:creationId xmlns:a16="http://schemas.microsoft.com/office/drawing/2014/main" id="{7364EC0C-6DA8-43AC-8277-B3C488BE5C67}"/>
              </a:ext>
            </a:extLst>
          </p:cNvPr>
          <p:cNvCxnSpPr>
            <a:cxnSpLocks/>
          </p:cNvCxnSpPr>
          <p:nvPr/>
        </p:nvCxnSpPr>
        <p:spPr bwMode="auto">
          <a:xfrm>
            <a:off x="1051999" y="1263327"/>
            <a:ext cx="250124" cy="99480"/>
          </a:xfrm>
          <a:prstGeom prst="line">
            <a:avLst/>
          </a:prstGeom>
          <a:solidFill>
            <a:schemeClr val="accent1"/>
          </a:solidFill>
          <a:ln w="19050" cap="flat" cmpd="sng" algn="ctr">
            <a:solidFill>
              <a:schemeClr val="accent1">
                <a:lumMod val="75000"/>
              </a:schemeClr>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a:extLst>
              <a:ext uri="{FF2B5EF4-FFF2-40B4-BE49-F238E27FC236}">
                <a16:creationId xmlns:a16="http://schemas.microsoft.com/office/drawing/2014/main" id="{892C5210-0ABE-4A5D-9CCD-8174FBB2B159}"/>
              </a:ext>
            </a:extLst>
          </p:cNvPr>
          <p:cNvCxnSpPr>
            <a:cxnSpLocks/>
          </p:cNvCxnSpPr>
          <p:nvPr/>
        </p:nvCxnSpPr>
        <p:spPr bwMode="auto">
          <a:xfrm flipV="1">
            <a:off x="1150472" y="1549562"/>
            <a:ext cx="146241" cy="70227"/>
          </a:xfrm>
          <a:prstGeom prst="line">
            <a:avLst/>
          </a:prstGeom>
          <a:solidFill>
            <a:schemeClr val="accent1"/>
          </a:solidFill>
          <a:ln w="19050" cap="flat" cmpd="sng" algn="ctr">
            <a:solidFill>
              <a:schemeClr val="tx1">
                <a:lumMod val="75000"/>
                <a:lumOff val="25000"/>
              </a:schemeClr>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Straight Connector 51">
            <a:extLst>
              <a:ext uri="{FF2B5EF4-FFF2-40B4-BE49-F238E27FC236}">
                <a16:creationId xmlns:a16="http://schemas.microsoft.com/office/drawing/2014/main" id="{AD16EFCE-21B9-42EA-8A52-8911B88F4500}"/>
              </a:ext>
            </a:extLst>
          </p:cNvPr>
          <p:cNvCxnSpPr>
            <a:cxnSpLocks/>
          </p:cNvCxnSpPr>
          <p:nvPr/>
        </p:nvCxnSpPr>
        <p:spPr bwMode="auto">
          <a:xfrm>
            <a:off x="1118168" y="2010750"/>
            <a:ext cx="178544" cy="0"/>
          </a:xfrm>
          <a:prstGeom prst="line">
            <a:avLst/>
          </a:prstGeom>
          <a:solidFill>
            <a:schemeClr val="accent1"/>
          </a:solidFill>
          <a:ln w="19050" cap="flat" cmpd="sng" algn="ctr">
            <a:solidFill>
              <a:schemeClr val="accent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Straight Connector 53">
            <a:extLst>
              <a:ext uri="{FF2B5EF4-FFF2-40B4-BE49-F238E27FC236}">
                <a16:creationId xmlns:a16="http://schemas.microsoft.com/office/drawing/2014/main" id="{FF50F098-1CD8-498D-B3F4-DE38C7AD2433}"/>
              </a:ext>
            </a:extLst>
          </p:cNvPr>
          <p:cNvCxnSpPr>
            <a:cxnSpLocks/>
          </p:cNvCxnSpPr>
          <p:nvPr/>
        </p:nvCxnSpPr>
        <p:spPr bwMode="auto">
          <a:xfrm>
            <a:off x="1116132" y="3884075"/>
            <a:ext cx="178544" cy="0"/>
          </a:xfrm>
          <a:prstGeom prst="line">
            <a:avLst/>
          </a:prstGeom>
          <a:solidFill>
            <a:schemeClr val="accent1"/>
          </a:solidFill>
          <a:ln w="19050" cap="flat" cmpd="sng" algn="ctr">
            <a:solidFill>
              <a:schemeClr val="accent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Straight Connector 54">
            <a:extLst>
              <a:ext uri="{FF2B5EF4-FFF2-40B4-BE49-F238E27FC236}">
                <a16:creationId xmlns:a16="http://schemas.microsoft.com/office/drawing/2014/main" id="{E62F80BD-1E6F-40A4-8829-3DB00E7809A9}"/>
              </a:ext>
            </a:extLst>
          </p:cNvPr>
          <p:cNvCxnSpPr>
            <a:cxnSpLocks/>
          </p:cNvCxnSpPr>
          <p:nvPr/>
        </p:nvCxnSpPr>
        <p:spPr bwMode="auto">
          <a:xfrm flipV="1">
            <a:off x="1692349" y="4365258"/>
            <a:ext cx="0" cy="212972"/>
          </a:xfrm>
          <a:prstGeom prst="line">
            <a:avLst/>
          </a:prstGeom>
          <a:solidFill>
            <a:schemeClr val="accent1"/>
          </a:solidFill>
          <a:ln w="19050" cap="flat" cmpd="sng" algn="ctr">
            <a:solidFill>
              <a:schemeClr val="accent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Connector 58">
            <a:extLst>
              <a:ext uri="{FF2B5EF4-FFF2-40B4-BE49-F238E27FC236}">
                <a16:creationId xmlns:a16="http://schemas.microsoft.com/office/drawing/2014/main" id="{9CF796EC-AC94-4A06-83E4-8FFA148A5D24}"/>
              </a:ext>
            </a:extLst>
          </p:cNvPr>
          <p:cNvCxnSpPr>
            <a:cxnSpLocks/>
          </p:cNvCxnSpPr>
          <p:nvPr/>
        </p:nvCxnSpPr>
        <p:spPr bwMode="auto">
          <a:xfrm flipV="1">
            <a:off x="7262422" y="4362553"/>
            <a:ext cx="0" cy="212972"/>
          </a:xfrm>
          <a:prstGeom prst="line">
            <a:avLst/>
          </a:prstGeom>
          <a:solidFill>
            <a:schemeClr val="accent1"/>
          </a:solidFill>
          <a:ln w="19050" cap="flat" cmpd="sng" algn="ctr">
            <a:solidFill>
              <a:schemeClr val="accent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Straight Connector 59">
            <a:extLst>
              <a:ext uri="{FF2B5EF4-FFF2-40B4-BE49-F238E27FC236}">
                <a16:creationId xmlns:a16="http://schemas.microsoft.com/office/drawing/2014/main" id="{F3FA8950-5F8D-4B66-8031-BF15D2A25BDE}"/>
              </a:ext>
            </a:extLst>
          </p:cNvPr>
          <p:cNvCxnSpPr>
            <a:cxnSpLocks/>
          </p:cNvCxnSpPr>
          <p:nvPr/>
        </p:nvCxnSpPr>
        <p:spPr bwMode="auto">
          <a:xfrm flipH="1">
            <a:off x="7588219" y="3798717"/>
            <a:ext cx="246111" cy="1"/>
          </a:xfrm>
          <a:prstGeom prst="line">
            <a:avLst/>
          </a:prstGeom>
          <a:solidFill>
            <a:schemeClr val="accent1"/>
          </a:solidFill>
          <a:ln w="19050" cap="flat" cmpd="sng" algn="ctr">
            <a:solidFill>
              <a:schemeClr val="accent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Connector 61">
            <a:extLst>
              <a:ext uri="{FF2B5EF4-FFF2-40B4-BE49-F238E27FC236}">
                <a16:creationId xmlns:a16="http://schemas.microsoft.com/office/drawing/2014/main" id="{93AFF5B7-0C6B-468D-9669-A64C51B83538}"/>
              </a:ext>
            </a:extLst>
          </p:cNvPr>
          <p:cNvCxnSpPr>
            <a:cxnSpLocks/>
          </p:cNvCxnSpPr>
          <p:nvPr/>
        </p:nvCxnSpPr>
        <p:spPr bwMode="auto">
          <a:xfrm flipH="1">
            <a:off x="7588219" y="2266871"/>
            <a:ext cx="246111" cy="1"/>
          </a:xfrm>
          <a:prstGeom prst="line">
            <a:avLst/>
          </a:prstGeom>
          <a:solidFill>
            <a:schemeClr val="accent1"/>
          </a:solidFill>
          <a:ln w="19050" cap="flat" cmpd="sng" algn="ctr">
            <a:solidFill>
              <a:schemeClr val="accent1"/>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Straight Connector 62">
            <a:extLst>
              <a:ext uri="{FF2B5EF4-FFF2-40B4-BE49-F238E27FC236}">
                <a16:creationId xmlns:a16="http://schemas.microsoft.com/office/drawing/2014/main" id="{41DDD8CF-1A2D-4DB9-B249-2D7F4B432E01}"/>
              </a:ext>
            </a:extLst>
          </p:cNvPr>
          <p:cNvCxnSpPr>
            <a:cxnSpLocks/>
          </p:cNvCxnSpPr>
          <p:nvPr/>
        </p:nvCxnSpPr>
        <p:spPr bwMode="auto">
          <a:xfrm flipH="1" flipV="1">
            <a:off x="7571930" y="1584676"/>
            <a:ext cx="214114" cy="69304"/>
          </a:xfrm>
          <a:prstGeom prst="line">
            <a:avLst/>
          </a:prstGeom>
          <a:solidFill>
            <a:schemeClr val="accent1"/>
          </a:solidFill>
          <a:ln w="19050" cap="flat" cmpd="sng" algn="ctr">
            <a:solidFill>
              <a:schemeClr val="tx1">
                <a:lumMod val="75000"/>
                <a:lumOff val="25000"/>
              </a:schemeClr>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Straight Connector 64">
            <a:extLst>
              <a:ext uri="{FF2B5EF4-FFF2-40B4-BE49-F238E27FC236}">
                <a16:creationId xmlns:a16="http://schemas.microsoft.com/office/drawing/2014/main" id="{ACBFA29D-70D3-4019-AF4F-C632D42F7F55}"/>
              </a:ext>
            </a:extLst>
          </p:cNvPr>
          <p:cNvCxnSpPr>
            <a:cxnSpLocks/>
          </p:cNvCxnSpPr>
          <p:nvPr/>
        </p:nvCxnSpPr>
        <p:spPr bwMode="auto">
          <a:xfrm flipH="1">
            <a:off x="7585958" y="1286839"/>
            <a:ext cx="157780" cy="95717"/>
          </a:xfrm>
          <a:prstGeom prst="line">
            <a:avLst/>
          </a:prstGeom>
          <a:solidFill>
            <a:schemeClr val="accent1"/>
          </a:solidFill>
          <a:ln w="19050" cap="flat" cmpd="sng" algn="ctr">
            <a:solidFill>
              <a:schemeClr val="accent1">
                <a:lumMod val="75000"/>
              </a:schemeClr>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Connector: Elbow 72">
            <a:extLst>
              <a:ext uri="{FF2B5EF4-FFF2-40B4-BE49-F238E27FC236}">
                <a16:creationId xmlns:a16="http://schemas.microsoft.com/office/drawing/2014/main" id="{8C9EA10D-5EFA-40BE-8758-7EDABA5E3BC5}"/>
              </a:ext>
            </a:extLst>
          </p:cNvPr>
          <p:cNvCxnSpPr>
            <a:cxnSpLocks/>
          </p:cNvCxnSpPr>
          <p:nvPr/>
        </p:nvCxnSpPr>
        <p:spPr bwMode="auto">
          <a:xfrm rot="10800000" flipV="1">
            <a:off x="6682135" y="680599"/>
            <a:ext cx="990857" cy="114586"/>
          </a:xfrm>
          <a:prstGeom prst="bentConnector3">
            <a:avLst>
              <a:gd name="adj1" fmla="val 100008"/>
            </a:avLst>
          </a:prstGeom>
          <a:solidFill>
            <a:schemeClr val="accent1"/>
          </a:solidFill>
          <a:ln w="19050" cap="flat" cmpd="sng" algn="ctr">
            <a:solidFill>
              <a:schemeClr val="accent1">
                <a:lumMod val="60000"/>
                <a:lumOff val="40000"/>
              </a:schemeClr>
            </a:solidFill>
            <a:prstDash val="solid"/>
            <a:round/>
            <a:headEnd type="none" w="med" len="med"/>
            <a:tailEnd type="oval"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8863846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7CF3085-8F07-4554-8730-B25992DB5C7E}"/>
              </a:ext>
            </a:extLst>
          </p:cNvPr>
          <p:cNvSpPr>
            <a:spLocks noGrp="1"/>
          </p:cNvSpPr>
          <p:nvPr>
            <p:ph type="body" sz="quarter" idx="11"/>
          </p:nvPr>
        </p:nvSpPr>
        <p:spPr>
          <a:xfrm>
            <a:off x="322780" y="1068388"/>
            <a:ext cx="8276934" cy="1261884"/>
          </a:xfrm>
        </p:spPr>
        <p:txBody>
          <a:bodyPr/>
          <a:lstStyle/>
          <a:p>
            <a:r>
              <a:rPr lang="en-GB" b="0"/>
              <a:t>T</a:t>
            </a:r>
            <a:r>
              <a:rPr lang="en-GB" sz="1800" b="0"/>
              <a:t>his is the first time that a comprehensive assessment of physical climate risks has been undertaken across all National Grid business functions.</a:t>
            </a:r>
          </a:p>
          <a:p>
            <a:r>
              <a:rPr lang="en-GB" b="0"/>
              <a:t>T</a:t>
            </a:r>
            <a:r>
              <a:rPr lang="en-GB" sz="1800" b="0"/>
              <a:t>here are some limitations in the study.</a:t>
            </a:r>
            <a:endParaRPr lang="en-GB"/>
          </a:p>
        </p:txBody>
      </p:sp>
      <p:sp>
        <p:nvSpPr>
          <p:cNvPr id="4" name="Title 3">
            <a:extLst>
              <a:ext uri="{FF2B5EF4-FFF2-40B4-BE49-F238E27FC236}">
                <a16:creationId xmlns:a16="http://schemas.microsoft.com/office/drawing/2014/main" id="{33A95EC6-2C01-4EE2-A744-231FDE70CBC9}"/>
              </a:ext>
            </a:extLst>
          </p:cNvPr>
          <p:cNvSpPr>
            <a:spLocks noGrp="1"/>
          </p:cNvSpPr>
          <p:nvPr>
            <p:ph type="title"/>
          </p:nvPr>
        </p:nvSpPr>
        <p:spPr/>
        <p:txBody>
          <a:bodyPr/>
          <a:lstStyle/>
          <a:p>
            <a:r>
              <a:rPr lang="en-GB"/>
              <a:t>Limitations in the assessment</a:t>
            </a:r>
          </a:p>
        </p:txBody>
      </p:sp>
      <p:sp>
        <p:nvSpPr>
          <p:cNvPr id="7" name="Text Placeholder 8">
            <a:extLst>
              <a:ext uri="{FF2B5EF4-FFF2-40B4-BE49-F238E27FC236}">
                <a16:creationId xmlns:a16="http://schemas.microsoft.com/office/drawing/2014/main" id="{87D3FCB1-D04E-4C6D-A122-B65B702F66F3}"/>
              </a:ext>
            </a:extLst>
          </p:cNvPr>
          <p:cNvSpPr txBox="1">
            <a:spLocks/>
          </p:cNvSpPr>
          <p:nvPr/>
        </p:nvSpPr>
        <p:spPr>
          <a:xfrm>
            <a:off x="265943" y="2192384"/>
            <a:ext cx="2592239" cy="2473958"/>
          </a:xfrm>
          <a:prstGeom prst="rect">
            <a:avLst/>
          </a:prstGeom>
        </p:spPr>
        <p:txBody>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r>
              <a:rPr lang="en-GB" sz="1400">
                <a:solidFill>
                  <a:srgbClr val="646467"/>
                </a:solidFill>
              </a:rPr>
              <a:t>1. Spatial resolution</a:t>
            </a:r>
          </a:p>
          <a:p>
            <a:r>
              <a:rPr lang="en-GB" sz="1400" b="0">
                <a:solidFill>
                  <a:srgbClr val="646467"/>
                </a:solidFill>
              </a:rPr>
              <a:t>&gt; Information is at grid cell level, driven by the resolution of the climate data. </a:t>
            </a:r>
          </a:p>
          <a:p>
            <a:r>
              <a:rPr lang="en-GB" sz="1400" b="0">
                <a:solidFill>
                  <a:srgbClr val="646467"/>
                </a:solidFill>
              </a:rPr>
              <a:t>Site-level asset decisions should consider site-specific factors.</a:t>
            </a:r>
          </a:p>
        </p:txBody>
      </p:sp>
      <p:sp>
        <p:nvSpPr>
          <p:cNvPr id="8" name="Text Placeholder 6">
            <a:extLst>
              <a:ext uri="{FF2B5EF4-FFF2-40B4-BE49-F238E27FC236}">
                <a16:creationId xmlns:a16="http://schemas.microsoft.com/office/drawing/2014/main" id="{1545E0F6-34A3-47E3-B919-B5321B963DBA}"/>
              </a:ext>
            </a:extLst>
          </p:cNvPr>
          <p:cNvSpPr txBox="1">
            <a:spLocks/>
          </p:cNvSpPr>
          <p:nvPr/>
        </p:nvSpPr>
        <p:spPr>
          <a:xfrm>
            <a:off x="3362376" y="2192384"/>
            <a:ext cx="2592000" cy="2473958"/>
          </a:xfrm>
          <a:prstGeom prst="rect">
            <a:avLst/>
          </a:prstGeom>
        </p:spPr>
        <p:txBody>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r>
              <a:rPr lang="en-GB" sz="1400">
                <a:solidFill>
                  <a:srgbClr val="646467"/>
                </a:solidFill>
              </a:rPr>
              <a:t>2. Incomplete climate data</a:t>
            </a:r>
          </a:p>
          <a:p>
            <a:r>
              <a:rPr lang="en-GB" sz="1400" b="0">
                <a:solidFill>
                  <a:srgbClr val="646467"/>
                </a:solidFill>
              </a:rPr>
              <a:t>&gt; Some assets could not be included</a:t>
            </a:r>
          </a:p>
          <a:p>
            <a:endParaRPr lang="en-GB" sz="1400" b="0">
              <a:solidFill>
                <a:srgbClr val="646467"/>
              </a:solidFill>
            </a:endParaRPr>
          </a:p>
          <a:p>
            <a:r>
              <a:rPr lang="en-GB" sz="1400">
                <a:solidFill>
                  <a:srgbClr val="646467"/>
                </a:solidFill>
              </a:rPr>
              <a:t>3. Limited set of hazards</a:t>
            </a:r>
          </a:p>
          <a:p>
            <a:r>
              <a:rPr lang="en-GB" sz="1400" b="0">
                <a:solidFill>
                  <a:srgbClr val="646467"/>
                </a:solidFill>
              </a:rPr>
              <a:t>&gt; Other climate-related and secondary hazards may be important. </a:t>
            </a:r>
          </a:p>
        </p:txBody>
      </p:sp>
      <p:sp>
        <p:nvSpPr>
          <p:cNvPr id="9" name="Text Placeholder 7">
            <a:extLst>
              <a:ext uri="{FF2B5EF4-FFF2-40B4-BE49-F238E27FC236}">
                <a16:creationId xmlns:a16="http://schemas.microsoft.com/office/drawing/2014/main" id="{EF2C2570-A6BE-4B56-A47C-1B902E9BFE69}"/>
              </a:ext>
            </a:extLst>
          </p:cNvPr>
          <p:cNvSpPr txBox="1">
            <a:spLocks/>
          </p:cNvSpPr>
          <p:nvPr/>
        </p:nvSpPr>
        <p:spPr>
          <a:xfrm>
            <a:off x="6304201" y="2192384"/>
            <a:ext cx="2592000" cy="2473958"/>
          </a:xfrm>
          <a:prstGeom prst="rect">
            <a:avLst/>
          </a:prstGeom>
        </p:spPr>
        <p:txBody>
          <a:bodyPr/>
          <a:lstStyle>
            <a:lvl1pPr marL="0" indent="0" algn="l" rtl="0" eaLnBrk="1" fontAlgn="base" hangingPunct="1">
              <a:spcBef>
                <a:spcPct val="0"/>
              </a:spcBef>
              <a:spcAft>
                <a:spcPts val="1200"/>
              </a:spcAft>
              <a:buClr>
                <a:schemeClr val="tx1"/>
              </a:buClr>
              <a:buFontTx/>
              <a:buNone/>
              <a:defRPr sz="1800" b="1">
                <a:solidFill>
                  <a:schemeClr val="accent1"/>
                </a:solidFill>
                <a:latin typeface="+mn-lt"/>
                <a:ea typeface="+mn-ea"/>
                <a:cs typeface="+mn-cs"/>
              </a:defRPr>
            </a:lvl1pPr>
            <a:lvl2pPr marL="0" indent="0" algn="l" rtl="0" eaLnBrk="1" fontAlgn="base" hangingPunct="1">
              <a:spcBef>
                <a:spcPct val="0"/>
              </a:spcBef>
              <a:spcAft>
                <a:spcPts val="1200"/>
              </a:spcAft>
              <a:buClr>
                <a:schemeClr val="tx1"/>
              </a:buClr>
              <a:buFontTx/>
              <a:buNone/>
              <a:defRPr sz="1600">
                <a:solidFill>
                  <a:schemeClr val="tx1"/>
                </a:solidFill>
                <a:latin typeface="+mn-lt"/>
                <a:ea typeface="+mn-ea"/>
              </a:defRPr>
            </a:lvl2pPr>
            <a:lvl3pPr marL="27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3pPr>
            <a:lvl4pPr marL="54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4pPr>
            <a:lvl5pPr marL="810000" indent="-270000" algn="l" rtl="0" eaLnBrk="1" fontAlgn="base" hangingPunct="1">
              <a:spcBef>
                <a:spcPct val="0"/>
              </a:spcBef>
              <a:spcAft>
                <a:spcPts val="1200"/>
              </a:spcAft>
              <a:buClr>
                <a:schemeClr val="accent1"/>
              </a:buClr>
              <a:buFont typeface="Arial" panose="020B0604020202020204" pitchFamily="34" charset="0"/>
              <a:buChar char="◦"/>
              <a:defRPr sz="1600">
                <a:solidFill>
                  <a:schemeClr val="tx1"/>
                </a:solidFill>
                <a:latin typeface="+mn-lt"/>
                <a:ea typeface="+mn-ea"/>
              </a:defRPr>
            </a:lvl5pPr>
            <a:lvl6pPr marL="0" indent="-270000" algn="l" rtl="0" eaLnBrk="1" fontAlgn="base" hangingPunct="1">
              <a:spcBef>
                <a:spcPct val="0"/>
              </a:spcBef>
              <a:spcAft>
                <a:spcPts val="1200"/>
              </a:spcAft>
              <a:buClr>
                <a:schemeClr val="accent1"/>
              </a:buClr>
              <a:buFont typeface="+mj-lt"/>
              <a:buAutoNum type="arabicPeriod"/>
              <a:defRPr sz="1600">
                <a:solidFill>
                  <a:schemeClr val="tx1"/>
                </a:solidFill>
                <a:latin typeface="+mn-lt"/>
                <a:ea typeface="+mn-ea"/>
              </a:defRPr>
            </a:lvl6pPr>
            <a:lvl7pPr marL="540000" indent="-270000" algn="l" rtl="0" eaLnBrk="1" fontAlgn="base" hangingPunct="1">
              <a:spcBef>
                <a:spcPct val="0"/>
              </a:spcBef>
              <a:spcAft>
                <a:spcPts val="1200"/>
              </a:spcAft>
              <a:buClr>
                <a:schemeClr val="accent1"/>
              </a:buClr>
              <a:buFont typeface="+mj-lt"/>
              <a:buAutoNum type="alphaLcPeriod"/>
              <a:defRPr sz="1600">
                <a:solidFill>
                  <a:schemeClr val="tx1"/>
                </a:solidFill>
                <a:latin typeface="+mn-lt"/>
                <a:ea typeface="+mn-ea"/>
              </a:defRPr>
            </a:lvl7pPr>
            <a:lvl8pPr marL="810000" indent="-270000" algn="l" rtl="0" eaLnBrk="1" fontAlgn="base" hangingPunct="1">
              <a:spcBef>
                <a:spcPct val="0"/>
              </a:spcBef>
              <a:spcAft>
                <a:spcPts val="1200"/>
              </a:spcAft>
              <a:buClr>
                <a:schemeClr val="accent1"/>
              </a:buClr>
              <a:buFont typeface="+mj-lt"/>
              <a:buAutoNum type="romanLcPeriod"/>
              <a:defRPr sz="1600">
                <a:solidFill>
                  <a:schemeClr val="tx1"/>
                </a:solidFill>
                <a:latin typeface="+mn-lt"/>
                <a:ea typeface="+mn-ea"/>
              </a:defRPr>
            </a:lvl8pPr>
            <a:lvl9pPr marL="0" indent="0" algn="l" rtl="0" eaLnBrk="1" fontAlgn="base" hangingPunct="1">
              <a:spcBef>
                <a:spcPct val="0"/>
              </a:spcBef>
              <a:spcAft>
                <a:spcPts val="1200"/>
              </a:spcAft>
              <a:buClr>
                <a:schemeClr val="tx1"/>
              </a:buClr>
              <a:buFontTx/>
              <a:buNone/>
              <a:defRPr sz="2400">
                <a:solidFill>
                  <a:schemeClr val="accent1"/>
                </a:solidFill>
                <a:latin typeface="+mn-lt"/>
                <a:ea typeface="+mn-ea"/>
              </a:defRPr>
            </a:lvl9pPr>
          </a:lstStyle>
          <a:p>
            <a:r>
              <a:rPr lang="en-GB" sz="1400">
                <a:solidFill>
                  <a:srgbClr val="646467"/>
                </a:solidFill>
              </a:rPr>
              <a:t>4. Lack of consistent risk metrics across asset types</a:t>
            </a:r>
          </a:p>
          <a:p>
            <a:r>
              <a:rPr lang="en-GB" sz="1400" b="0">
                <a:solidFill>
                  <a:srgbClr val="646467"/>
                </a:solidFill>
              </a:rPr>
              <a:t>&gt; The relative risk to one asset type compared with another is not possible to define at this stage.</a:t>
            </a:r>
          </a:p>
          <a:p>
            <a:endParaRPr lang="en-GB" sz="1400" b="0">
              <a:solidFill>
                <a:srgbClr val="646467"/>
              </a:solidFill>
            </a:endParaRPr>
          </a:p>
          <a:p>
            <a:r>
              <a:rPr lang="en-GB" sz="1400">
                <a:solidFill>
                  <a:srgbClr val="646467"/>
                </a:solidFill>
              </a:rPr>
              <a:t>5. Inadequate treatment of high impact low probability weather events </a:t>
            </a:r>
          </a:p>
          <a:p>
            <a:endParaRPr lang="en-GB" sz="1400" b="0">
              <a:solidFill>
                <a:srgbClr val="646467"/>
              </a:solidFill>
            </a:endParaRPr>
          </a:p>
        </p:txBody>
      </p:sp>
    </p:spTree>
    <p:extLst>
      <p:ext uri="{BB962C8B-B14F-4D97-AF65-F5344CB8AC3E}">
        <p14:creationId xmlns:p14="http://schemas.microsoft.com/office/powerpoint/2010/main" val="124252185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C76734A9-6A4E-4341-8AB8-8552669608EE}"/>
              </a:ext>
            </a:extLst>
          </p:cNvPr>
          <p:cNvSpPr>
            <a:spLocks noGrp="1"/>
          </p:cNvSpPr>
          <p:nvPr>
            <p:ph type="body" sz="quarter" idx="11"/>
          </p:nvPr>
        </p:nvSpPr>
        <p:spPr>
          <a:xfrm>
            <a:off x="322780" y="1068388"/>
            <a:ext cx="7882968" cy="830997"/>
          </a:xfrm>
        </p:spPr>
        <p:txBody>
          <a:bodyPr/>
          <a:lstStyle/>
          <a:p>
            <a:r>
              <a:rPr lang="en-GB"/>
              <a:t>Manipulation of the </a:t>
            </a:r>
            <a:r>
              <a:rPr lang="en-GB" err="1"/>
              <a:t>GeoPackages</a:t>
            </a:r>
            <a:r>
              <a:rPr lang="en-GB"/>
              <a:t> in GIS software programs allows users to interrogate the data in many ways, tailored to the particular questions and interests they may have.</a:t>
            </a:r>
          </a:p>
        </p:txBody>
      </p:sp>
      <p:sp>
        <p:nvSpPr>
          <p:cNvPr id="2" name="Title 1">
            <a:extLst>
              <a:ext uri="{FF2B5EF4-FFF2-40B4-BE49-F238E27FC236}">
                <a16:creationId xmlns:a16="http://schemas.microsoft.com/office/drawing/2014/main" id="{A7D843D2-1D60-411E-880F-B2CA7CCC1A43}"/>
              </a:ext>
            </a:extLst>
          </p:cNvPr>
          <p:cNvSpPr>
            <a:spLocks noGrp="1"/>
          </p:cNvSpPr>
          <p:nvPr>
            <p:ph type="title"/>
          </p:nvPr>
        </p:nvSpPr>
        <p:spPr/>
        <p:txBody>
          <a:bodyPr/>
          <a:lstStyle/>
          <a:p>
            <a:r>
              <a:rPr lang="en-GB" err="1"/>
              <a:t>GeoPackage</a:t>
            </a:r>
            <a:r>
              <a:rPr lang="en-GB"/>
              <a:t> Data</a:t>
            </a:r>
          </a:p>
        </p:txBody>
      </p:sp>
      <p:pic>
        <p:nvPicPr>
          <p:cNvPr id="10" name="Picture 9" descr="A picture containing graphical user interface&#10;&#10;Description automatically generated">
            <a:extLst>
              <a:ext uri="{FF2B5EF4-FFF2-40B4-BE49-F238E27FC236}">
                <a16:creationId xmlns:a16="http://schemas.microsoft.com/office/drawing/2014/main" id="{03619BD4-010C-43C9-9249-F24D016DA44E}"/>
              </a:ext>
            </a:extLst>
          </p:cNvPr>
          <p:cNvPicPr>
            <a:picLocks noChangeAspect="1"/>
          </p:cNvPicPr>
          <p:nvPr/>
        </p:nvPicPr>
        <p:blipFill rotWithShape="1">
          <a:blip r:embed="rId3">
            <a:extLst>
              <a:ext uri="{28A0092B-C50C-407E-A947-70E740481C1C}">
                <a14:useLocalDpi xmlns:a14="http://schemas.microsoft.com/office/drawing/2010/main" val="0"/>
              </a:ext>
            </a:extLst>
          </a:blip>
          <a:srcRect t="16400" b="10666"/>
          <a:stretch/>
        </p:blipFill>
        <p:spPr>
          <a:xfrm>
            <a:off x="6052066" y="2707137"/>
            <a:ext cx="2811230" cy="1449487"/>
          </a:xfrm>
          <a:prstGeom prst="rect">
            <a:avLst/>
          </a:prstGeom>
        </p:spPr>
      </p:pic>
      <p:pic>
        <p:nvPicPr>
          <p:cNvPr id="11" name="Picture 2">
            <a:extLst>
              <a:ext uri="{FF2B5EF4-FFF2-40B4-BE49-F238E27FC236}">
                <a16:creationId xmlns:a16="http://schemas.microsoft.com/office/drawing/2014/main" id="{0DEDE6EB-717E-4531-9812-3819D04F5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704" y="2699880"/>
            <a:ext cx="2811229" cy="14594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97D78120-9D5E-4FA0-8ED5-0546F63E5A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0451" y="2707137"/>
            <a:ext cx="2827164" cy="145219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D47569F-1892-4F0E-8D11-8B1063C7E28C}"/>
              </a:ext>
            </a:extLst>
          </p:cNvPr>
          <p:cNvSpPr txBox="1"/>
          <p:nvPr/>
        </p:nvSpPr>
        <p:spPr>
          <a:xfrm flipH="1">
            <a:off x="220721" y="2351800"/>
            <a:ext cx="2827716" cy="369332"/>
          </a:xfrm>
          <a:prstGeom prst="rect">
            <a:avLst/>
          </a:prstGeom>
          <a:noFill/>
        </p:spPr>
        <p:txBody>
          <a:bodyPr wrap="square" rtlCol="0">
            <a:spAutoFit/>
          </a:bodyPr>
          <a:lstStyle/>
          <a:p>
            <a:r>
              <a:rPr lang="en-GB" sz="900" b="1">
                <a:solidFill>
                  <a:schemeClr val="accent1"/>
                </a:solidFill>
                <a:latin typeface="Arial" panose="020B0604020202020204" pitchFamily="34" charset="0"/>
                <a:cs typeface="Arial" panose="020B0604020202020204" pitchFamily="34" charset="0"/>
              </a:rPr>
              <a:t>(a) bespoke interaction with climate hazard indicators </a:t>
            </a:r>
          </a:p>
        </p:txBody>
      </p:sp>
      <p:sp>
        <p:nvSpPr>
          <p:cNvPr id="14" name="TextBox 13">
            <a:extLst>
              <a:ext uri="{FF2B5EF4-FFF2-40B4-BE49-F238E27FC236}">
                <a16:creationId xmlns:a16="http://schemas.microsoft.com/office/drawing/2014/main" id="{BC905566-EC6B-4B2D-A681-CC778FBB8D80}"/>
              </a:ext>
            </a:extLst>
          </p:cNvPr>
          <p:cNvSpPr txBox="1"/>
          <p:nvPr/>
        </p:nvSpPr>
        <p:spPr>
          <a:xfrm>
            <a:off x="218558" y="2706207"/>
            <a:ext cx="310718" cy="246221"/>
          </a:xfrm>
          <a:prstGeom prst="rect">
            <a:avLst/>
          </a:prstGeom>
          <a:noFill/>
        </p:spPr>
        <p:txBody>
          <a:bodyPr wrap="square" rtlCol="0">
            <a:spAutoFit/>
          </a:bodyPr>
          <a:lstStyle/>
          <a:p>
            <a:r>
              <a:rPr lang="en-GB" sz="1000" b="1">
                <a:solidFill>
                  <a:schemeClr val="bg1"/>
                </a:solidFill>
                <a:latin typeface="Arial Narrow" panose="020B0606020202030204" pitchFamily="34" charset="0"/>
              </a:rPr>
              <a:t>(a)</a:t>
            </a:r>
          </a:p>
        </p:txBody>
      </p:sp>
      <p:sp>
        <p:nvSpPr>
          <p:cNvPr id="15" name="TextBox 14">
            <a:extLst>
              <a:ext uri="{FF2B5EF4-FFF2-40B4-BE49-F238E27FC236}">
                <a16:creationId xmlns:a16="http://schemas.microsoft.com/office/drawing/2014/main" id="{30853184-0B15-418E-ABCF-2C7A82857E85}"/>
              </a:ext>
            </a:extLst>
          </p:cNvPr>
          <p:cNvSpPr txBox="1"/>
          <p:nvPr/>
        </p:nvSpPr>
        <p:spPr>
          <a:xfrm>
            <a:off x="3122888" y="2719807"/>
            <a:ext cx="327556" cy="246221"/>
          </a:xfrm>
          <a:prstGeom prst="rect">
            <a:avLst/>
          </a:prstGeom>
          <a:noFill/>
        </p:spPr>
        <p:txBody>
          <a:bodyPr wrap="square" rtlCol="0">
            <a:spAutoFit/>
          </a:bodyPr>
          <a:lstStyle/>
          <a:p>
            <a:r>
              <a:rPr lang="en-GB" sz="1000" b="1">
                <a:solidFill>
                  <a:schemeClr val="bg1"/>
                </a:solidFill>
                <a:latin typeface="Arial Narrow" panose="020B0606020202030204" pitchFamily="34" charset="0"/>
              </a:rPr>
              <a:t>(b)</a:t>
            </a:r>
          </a:p>
        </p:txBody>
      </p:sp>
      <p:sp>
        <p:nvSpPr>
          <p:cNvPr id="16" name="TextBox 15">
            <a:extLst>
              <a:ext uri="{FF2B5EF4-FFF2-40B4-BE49-F238E27FC236}">
                <a16:creationId xmlns:a16="http://schemas.microsoft.com/office/drawing/2014/main" id="{F2DC7F13-B933-4540-9CC6-C65D10003A95}"/>
              </a:ext>
            </a:extLst>
          </p:cNvPr>
          <p:cNvSpPr txBox="1"/>
          <p:nvPr/>
        </p:nvSpPr>
        <p:spPr>
          <a:xfrm>
            <a:off x="6059483" y="2728873"/>
            <a:ext cx="310718" cy="246221"/>
          </a:xfrm>
          <a:prstGeom prst="rect">
            <a:avLst/>
          </a:prstGeom>
          <a:noFill/>
        </p:spPr>
        <p:txBody>
          <a:bodyPr wrap="square" rtlCol="0">
            <a:spAutoFit/>
          </a:bodyPr>
          <a:lstStyle/>
          <a:p>
            <a:r>
              <a:rPr lang="en-GB" sz="1000" b="1">
                <a:solidFill>
                  <a:schemeClr val="bg1"/>
                </a:solidFill>
                <a:latin typeface="Arial Narrow" panose="020B0606020202030204" pitchFamily="34" charset="0"/>
              </a:rPr>
              <a:t>(c)</a:t>
            </a:r>
          </a:p>
        </p:txBody>
      </p:sp>
      <p:sp>
        <p:nvSpPr>
          <p:cNvPr id="17" name="TextBox 16">
            <a:extLst>
              <a:ext uri="{FF2B5EF4-FFF2-40B4-BE49-F238E27FC236}">
                <a16:creationId xmlns:a16="http://schemas.microsoft.com/office/drawing/2014/main" id="{A30B7FC3-434A-42DD-B7C9-2148399B0B96}"/>
              </a:ext>
            </a:extLst>
          </p:cNvPr>
          <p:cNvSpPr txBox="1"/>
          <p:nvPr/>
        </p:nvSpPr>
        <p:spPr>
          <a:xfrm flipH="1">
            <a:off x="3122888" y="2374672"/>
            <a:ext cx="2510102" cy="230832"/>
          </a:xfrm>
          <a:prstGeom prst="rect">
            <a:avLst/>
          </a:prstGeom>
          <a:noFill/>
        </p:spPr>
        <p:txBody>
          <a:bodyPr wrap="square" rtlCol="0">
            <a:spAutoFit/>
          </a:bodyPr>
          <a:lstStyle/>
          <a:p>
            <a:r>
              <a:rPr lang="en-GB" sz="900" b="1">
                <a:solidFill>
                  <a:schemeClr val="accent1"/>
                </a:solidFill>
                <a:latin typeface="Arial" panose="020B0604020202020204" pitchFamily="34" charset="0"/>
                <a:cs typeface="Arial" panose="020B0604020202020204" pitchFamily="34" charset="0"/>
              </a:rPr>
              <a:t>(b) application of discrete hazard bands </a:t>
            </a:r>
          </a:p>
        </p:txBody>
      </p:sp>
      <p:sp>
        <p:nvSpPr>
          <p:cNvPr id="18" name="TextBox 17">
            <a:extLst>
              <a:ext uri="{FF2B5EF4-FFF2-40B4-BE49-F238E27FC236}">
                <a16:creationId xmlns:a16="http://schemas.microsoft.com/office/drawing/2014/main" id="{A945CBB2-49F3-4D83-80E9-76A938AD10B5}"/>
              </a:ext>
            </a:extLst>
          </p:cNvPr>
          <p:cNvSpPr txBox="1"/>
          <p:nvPr/>
        </p:nvSpPr>
        <p:spPr>
          <a:xfrm flipH="1">
            <a:off x="5977614" y="2367017"/>
            <a:ext cx="2510102" cy="230832"/>
          </a:xfrm>
          <a:prstGeom prst="rect">
            <a:avLst/>
          </a:prstGeom>
          <a:noFill/>
        </p:spPr>
        <p:txBody>
          <a:bodyPr wrap="square" rtlCol="0">
            <a:spAutoFit/>
          </a:bodyPr>
          <a:lstStyle/>
          <a:p>
            <a:r>
              <a:rPr lang="en-GB" sz="900" b="1">
                <a:solidFill>
                  <a:schemeClr val="accent1"/>
                </a:solidFill>
                <a:latin typeface="Arial" panose="020B0604020202020204" pitchFamily="34" charset="0"/>
                <a:cs typeface="Arial" panose="020B0604020202020204" pitchFamily="34" charset="0"/>
              </a:rPr>
              <a:t>(c) exploration of risk-assessed assets</a:t>
            </a:r>
          </a:p>
        </p:txBody>
      </p:sp>
    </p:spTree>
    <p:extLst>
      <p:ext uri="{BB962C8B-B14F-4D97-AF65-F5344CB8AC3E}">
        <p14:creationId xmlns:p14="http://schemas.microsoft.com/office/powerpoint/2010/main" val="198251940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9CA2AA-DC04-4A6B-9819-FEEFCFCBFAEA}"/>
              </a:ext>
            </a:extLst>
          </p:cNvPr>
          <p:cNvSpPr>
            <a:spLocks noGrp="1"/>
          </p:cNvSpPr>
          <p:nvPr>
            <p:ph type="body" sz="quarter" idx="15"/>
          </p:nvPr>
        </p:nvSpPr>
        <p:spPr>
          <a:xfrm>
            <a:off x="330195" y="2527477"/>
            <a:ext cx="2978693" cy="492443"/>
          </a:xfrm>
        </p:spPr>
        <p:txBody>
          <a:bodyPr/>
          <a:lstStyle/>
          <a:p>
            <a:r>
              <a:rPr lang="en-GB"/>
              <a:t>Next steps</a:t>
            </a:r>
          </a:p>
        </p:txBody>
      </p:sp>
      <p:sp>
        <p:nvSpPr>
          <p:cNvPr id="3" name="Text Placeholder 2">
            <a:extLst>
              <a:ext uri="{FF2B5EF4-FFF2-40B4-BE49-F238E27FC236}">
                <a16:creationId xmlns:a16="http://schemas.microsoft.com/office/drawing/2014/main" id="{2D6E4A5B-EABB-42AE-AE64-816B39CD0781}"/>
              </a:ext>
            </a:extLst>
          </p:cNvPr>
          <p:cNvSpPr>
            <a:spLocks noGrp="1"/>
          </p:cNvSpPr>
          <p:nvPr>
            <p:ph type="body" sz="quarter" idx="17"/>
          </p:nvPr>
        </p:nvSpPr>
        <p:spPr/>
        <p:txBody>
          <a:bodyPr/>
          <a:lstStyle/>
          <a:p>
            <a:r>
              <a:rPr lang="en-GB"/>
              <a:t>05</a:t>
            </a:r>
          </a:p>
        </p:txBody>
      </p:sp>
    </p:spTree>
    <p:extLst>
      <p:ext uri="{BB962C8B-B14F-4D97-AF65-F5344CB8AC3E}">
        <p14:creationId xmlns:p14="http://schemas.microsoft.com/office/powerpoint/2010/main" val="71876336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08FF71-02EA-45EF-B290-198609B247C1}"/>
              </a:ext>
            </a:extLst>
          </p:cNvPr>
          <p:cNvSpPr>
            <a:spLocks noGrp="1"/>
          </p:cNvSpPr>
          <p:nvPr>
            <p:ph type="title"/>
          </p:nvPr>
        </p:nvSpPr>
        <p:spPr/>
        <p:txBody>
          <a:bodyPr/>
          <a:lstStyle/>
          <a:p>
            <a:r>
              <a:rPr lang="en-GB" dirty="0"/>
              <a:t>FY22 – 3 key focus areas</a:t>
            </a:r>
          </a:p>
        </p:txBody>
      </p:sp>
      <p:grpSp>
        <p:nvGrpSpPr>
          <p:cNvPr id="9" name="Group 8">
            <a:extLst>
              <a:ext uri="{FF2B5EF4-FFF2-40B4-BE49-F238E27FC236}">
                <a16:creationId xmlns:a16="http://schemas.microsoft.com/office/drawing/2014/main" id="{32EFADEE-501F-4626-98B6-9DA872B3AD8E}"/>
              </a:ext>
            </a:extLst>
          </p:cNvPr>
          <p:cNvGrpSpPr/>
          <p:nvPr/>
        </p:nvGrpSpPr>
        <p:grpSpPr>
          <a:xfrm>
            <a:off x="491778" y="948396"/>
            <a:ext cx="4618104" cy="918823"/>
            <a:chOff x="491778" y="948397"/>
            <a:chExt cx="4241587" cy="791455"/>
          </a:xfrm>
        </p:grpSpPr>
        <p:sp>
          <p:nvSpPr>
            <p:cNvPr id="5" name="Arrow: Right 4">
              <a:extLst>
                <a:ext uri="{FF2B5EF4-FFF2-40B4-BE49-F238E27FC236}">
                  <a16:creationId xmlns:a16="http://schemas.microsoft.com/office/drawing/2014/main" id="{FC0E17F6-F257-4E81-87F5-F4269479C83A}"/>
                </a:ext>
              </a:extLst>
            </p:cNvPr>
            <p:cNvSpPr/>
            <p:nvPr/>
          </p:nvSpPr>
          <p:spPr bwMode="auto">
            <a:xfrm>
              <a:off x="491778" y="948397"/>
              <a:ext cx="4241587" cy="791455"/>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GB" sz="1800" dirty="0" err="1">
                <a:solidFill>
                  <a:schemeClr val="bg1"/>
                </a:solidFill>
                <a:latin typeface="+mn-lt"/>
                <a:cs typeface="Arial"/>
              </a:endParaRPr>
            </a:p>
          </p:txBody>
        </p:sp>
        <p:sp>
          <p:nvSpPr>
            <p:cNvPr id="8" name="TextBox 7">
              <a:extLst>
                <a:ext uri="{FF2B5EF4-FFF2-40B4-BE49-F238E27FC236}">
                  <a16:creationId xmlns:a16="http://schemas.microsoft.com/office/drawing/2014/main" id="{9319045A-6856-4F56-B6CF-280AF3E111AB}"/>
                </a:ext>
              </a:extLst>
            </p:cNvPr>
            <p:cNvSpPr txBox="1"/>
            <p:nvPr/>
          </p:nvSpPr>
          <p:spPr bwMode="auto">
            <a:xfrm>
              <a:off x="630091" y="1205624"/>
              <a:ext cx="3711388" cy="23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l">
                <a:spcAft>
                  <a:spcPts val="600"/>
                </a:spcAft>
                <a:buClr>
                  <a:schemeClr val="tx1"/>
                </a:buClr>
              </a:pPr>
              <a:r>
                <a:rPr lang="en-GB" sz="1800" kern="0" dirty="0">
                  <a:solidFill>
                    <a:schemeClr val="bg1"/>
                  </a:solidFill>
                  <a:latin typeface="+mn-lt"/>
                  <a:ea typeface="+mn-ea"/>
                </a:rPr>
                <a:t>1. Business action planning</a:t>
              </a:r>
            </a:p>
          </p:txBody>
        </p:sp>
      </p:grpSp>
      <p:grpSp>
        <p:nvGrpSpPr>
          <p:cNvPr id="10" name="Group 9">
            <a:extLst>
              <a:ext uri="{FF2B5EF4-FFF2-40B4-BE49-F238E27FC236}">
                <a16:creationId xmlns:a16="http://schemas.microsoft.com/office/drawing/2014/main" id="{9877F9BD-63E8-4484-B668-9757C10184FB}"/>
              </a:ext>
            </a:extLst>
          </p:cNvPr>
          <p:cNvGrpSpPr/>
          <p:nvPr/>
        </p:nvGrpSpPr>
        <p:grpSpPr>
          <a:xfrm>
            <a:off x="1467651" y="1867219"/>
            <a:ext cx="4618104" cy="918823"/>
            <a:chOff x="491778" y="948397"/>
            <a:chExt cx="4241587" cy="791455"/>
          </a:xfrm>
          <a:solidFill>
            <a:srgbClr val="92D050"/>
          </a:solidFill>
        </p:grpSpPr>
        <p:sp>
          <p:nvSpPr>
            <p:cNvPr id="11" name="Arrow: Right 10">
              <a:extLst>
                <a:ext uri="{FF2B5EF4-FFF2-40B4-BE49-F238E27FC236}">
                  <a16:creationId xmlns:a16="http://schemas.microsoft.com/office/drawing/2014/main" id="{A52D61D0-5ADA-4557-B1DF-F0575401768A}"/>
                </a:ext>
              </a:extLst>
            </p:cNvPr>
            <p:cNvSpPr/>
            <p:nvPr/>
          </p:nvSpPr>
          <p:spPr bwMode="auto">
            <a:xfrm>
              <a:off x="491778" y="948397"/>
              <a:ext cx="4241587" cy="791455"/>
            </a:xfrm>
            <a:prstGeom prst="rightArrow">
              <a:avLst/>
            </a:prstGeom>
            <a:grp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GB" sz="1800" dirty="0" err="1">
                <a:solidFill>
                  <a:schemeClr val="bg1"/>
                </a:solidFill>
                <a:latin typeface="+mn-lt"/>
                <a:cs typeface="Arial"/>
              </a:endParaRPr>
            </a:p>
          </p:txBody>
        </p:sp>
        <p:sp>
          <p:nvSpPr>
            <p:cNvPr id="12" name="TextBox 11">
              <a:extLst>
                <a:ext uri="{FF2B5EF4-FFF2-40B4-BE49-F238E27FC236}">
                  <a16:creationId xmlns:a16="http://schemas.microsoft.com/office/drawing/2014/main" id="{511A762F-E512-4F03-8EF0-773DF0D63F6E}"/>
                </a:ext>
              </a:extLst>
            </p:cNvPr>
            <p:cNvSpPr txBox="1"/>
            <p:nvPr/>
          </p:nvSpPr>
          <p:spPr bwMode="auto">
            <a:xfrm>
              <a:off x="630090" y="1205624"/>
              <a:ext cx="3941909" cy="238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l">
                <a:spcAft>
                  <a:spcPts val="600"/>
                </a:spcAft>
                <a:buClr>
                  <a:schemeClr val="tx1"/>
                </a:buClr>
              </a:pPr>
              <a:r>
                <a:rPr lang="en-GB" sz="1800" kern="0" dirty="0">
                  <a:solidFill>
                    <a:schemeClr val="bg1"/>
                  </a:solidFill>
                  <a:latin typeface="+mn-lt"/>
                  <a:ea typeface="+mn-ea"/>
                </a:rPr>
                <a:t>2. Climate Change Tool Development</a:t>
              </a:r>
            </a:p>
          </p:txBody>
        </p:sp>
      </p:grpSp>
      <p:grpSp>
        <p:nvGrpSpPr>
          <p:cNvPr id="13" name="Group 12">
            <a:extLst>
              <a:ext uri="{FF2B5EF4-FFF2-40B4-BE49-F238E27FC236}">
                <a16:creationId xmlns:a16="http://schemas.microsoft.com/office/drawing/2014/main" id="{DF72FB9A-E90D-4F77-B8A1-467B3C8E3747}"/>
              </a:ext>
            </a:extLst>
          </p:cNvPr>
          <p:cNvGrpSpPr/>
          <p:nvPr/>
        </p:nvGrpSpPr>
        <p:grpSpPr>
          <a:xfrm>
            <a:off x="2562897" y="2790464"/>
            <a:ext cx="4618104" cy="918823"/>
            <a:chOff x="491778" y="948397"/>
            <a:chExt cx="4241587" cy="791455"/>
          </a:xfrm>
          <a:solidFill>
            <a:srgbClr val="7030A0"/>
          </a:solidFill>
        </p:grpSpPr>
        <p:sp>
          <p:nvSpPr>
            <p:cNvPr id="14" name="Arrow: Right 13">
              <a:extLst>
                <a:ext uri="{FF2B5EF4-FFF2-40B4-BE49-F238E27FC236}">
                  <a16:creationId xmlns:a16="http://schemas.microsoft.com/office/drawing/2014/main" id="{0F5CFC24-C211-4E03-BEC8-56E1BDA33DBB}"/>
                </a:ext>
              </a:extLst>
            </p:cNvPr>
            <p:cNvSpPr/>
            <p:nvPr/>
          </p:nvSpPr>
          <p:spPr bwMode="auto">
            <a:xfrm>
              <a:off x="491778" y="948397"/>
              <a:ext cx="4241587" cy="791455"/>
            </a:xfrm>
            <a:prstGeom prst="rightArrow">
              <a:avLst/>
            </a:prstGeom>
            <a:grp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GB" sz="1800" dirty="0" err="1">
                <a:solidFill>
                  <a:schemeClr val="bg1"/>
                </a:solidFill>
                <a:latin typeface="+mn-lt"/>
                <a:cs typeface="Arial"/>
              </a:endParaRPr>
            </a:p>
          </p:txBody>
        </p:sp>
        <p:sp>
          <p:nvSpPr>
            <p:cNvPr id="15" name="TextBox 14">
              <a:extLst>
                <a:ext uri="{FF2B5EF4-FFF2-40B4-BE49-F238E27FC236}">
                  <a16:creationId xmlns:a16="http://schemas.microsoft.com/office/drawing/2014/main" id="{39FEF4BA-39BD-44A4-864F-37BA794E29B9}"/>
                </a:ext>
              </a:extLst>
            </p:cNvPr>
            <p:cNvSpPr txBox="1"/>
            <p:nvPr/>
          </p:nvSpPr>
          <p:spPr bwMode="auto">
            <a:xfrm>
              <a:off x="630090" y="1205624"/>
              <a:ext cx="3941909" cy="238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l">
                <a:spcAft>
                  <a:spcPts val="600"/>
                </a:spcAft>
                <a:buClr>
                  <a:schemeClr val="tx1"/>
                </a:buClr>
              </a:pPr>
              <a:r>
                <a:rPr lang="en-GB" sz="1800" kern="0" dirty="0">
                  <a:solidFill>
                    <a:schemeClr val="bg1"/>
                  </a:solidFill>
                  <a:latin typeface="+mn-lt"/>
                  <a:ea typeface="+mn-ea"/>
                </a:rPr>
                <a:t>3. External engagement</a:t>
              </a:r>
            </a:p>
          </p:txBody>
        </p:sp>
      </p:grpSp>
    </p:spTree>
    <p:extLst>
      <p:ext uri="{BB962C8B-B14F-4D97-AF65-F5344CB8AC3E}">
        <p14:creationId xmlns:p14="http://schemas.microsoft.com/office/powerpoint/2010/main" val="10027990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65149BE-86AF-41F8-8EA3-CEFC43585544}"/>
              </a:ext>
            </a:extLst>
          </p:cNvPr>
          <p:cNvGrpSpPr/>
          <p:nvPr/>
        </p:nvGrpSpPr>
        <p:grpSpPr>
          <a:xfrm>
            <a:off x="322779" y="195361"/>
            <a:ext cx="8121973" cy="918823"/>
            <a:chOff x="491778" y="948397"/>
            <a:chExt cx="4241587" cy="791455"/>
          </a:xfrm>
        </p:grpSpPr>
        <p:sp>
          <p:nvSpPr>
            <p:cNvPr id="13" name="Arrow: Right 12">
              <a:extLst>
                <a:ext uri="{FF2B5EF4-FFF2-40B4-BE49-F238E27FC236}">
                  <a16:creationId xmlns:a16="http://schemas.microsoft.com/office/drawing/2014/main" id="{86DD100E-E165-476A-966C-B4AD552E195E}"/>
                </a:ext>
              </a:extLst>
            </p:cNvPr>
            <p:cNvSpPr/>
            <p:nvPr/>
          </p:nvSpPr>
          <p:spPr bwMode="auto">
            <a:xfrm>
              <a:off x="491778" y="948397"/>
              <a:ext cx="4241587" cy="791455"/>
            </a:xfrm>
            <a:prstGeom prst="rightArrow">
              <a:avLst/>
            </a:prstGeom>
            <a:solidFill>
              <a:schemeClr val="accent1"/>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GB" sz="1800" dirty="0" err="1">
                <a:solidFill>
                  <a:schemeClr val="bg1"/>
                </a:solidFill>
                <a:latin typeface="+mn-lt"/>
                <a:cs typeface="Arial"/>
              </a:endParaRPr>
            </a:p>
          </p:txBody>
        </p:sp>
        <p:sp>
          <p:nvSpPr>
            <p:cNvPr id="14" name="TextBox 13">
              <a:extLst>
                <a:ext uri="{FF2B5EF4-FFF2-40B4-BE49-F238E27FC236}">
                  <a16:creationId xmlns:a16="http://schemas.microsoft.com/office/drawing/2014/main" id="{F6FA5556-3C9C-4536-B2FD-B108E3DDD082}"/>
                </a:ext>
              </a:extLst>
            </p:cNvPr>
            <p:cNvSpPr txBox="1"/>
            <p:nvPr/>
          </p:nvSpPr>
          <p:spPr bwMode="auto">
            <a:xfrm>
              <a:off x="630091" y="1205624"/>
              <a:ext cx="3711388" cy="23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l">
                <a:spcAft>
                  <a:spcPts val="600"/>
                </a:spcAft>
                <a:buClr>
                  <a:schemeClr val="tx1"/>
                </a:buClr>
              </a:pPr>
              <a:r>
                <a:rPr lang="en-GB" sz="1800" kern="0" dirty="0">
                  <a:solidFill>
                    <a:schemeClr val="bg1"/>
                  </a:solidFill>
                  <a:latin typeface="+mn-lt"/>
                  <a:ea typeface="+mn-ea"/>
                </a:rPr>
                <a:t>1. Business action planning</a:t>
              </a:r>
            </a:p>
          </p:txBody>
        </p:sp>
      </p:grpSp>
      <p:sp>
        <p:nvSpPr>
          <p:cNvPr id="16" name="TextBox 15">
            <a:extLst>
              <a:ext uri="{FF2B5EF4-FFF2-40B4-BE49-F238E27FC236}">
                <a16:creationId xmlns:a16="http://schemas.microsoft.com/office/drawing/2014/main" id="{65B850F3-69B8-428B-A6F6-5EC9721945DD}"/>
              </a:ext>
            </a:extLst>
          </p:cNvPr>
          <p:cNvSpPr txBox="1"/>
          <p:nvPr/>
        </p:nvSpPr>
        <p:spPr bwMode="auto">
          <a:xfrm>
            <a:off x="322779" y="1227024"/>
            <a:ext cx="86098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l">
              <a:spcAft>
                <a:spcPts val="600"/>
              </a:spcAft>
              <a:buClr>
                <a:schemeClr val="tx1"/>
              </a:buClr>
            </a:pPr>
            <a:r>
              <a:rPr lang="en-GB" b="0" dirty="0">
                <a:solidFill>
                  <a:schemeClr val="tx1"/>
                </a:solidFill>
              </a:rPr>
              <a:t>Each business has a quantified action plan in place by end of FY22 to mitigate their climate change risk over the next 5 years:</a:t>
            </a:r>
          </a:p>
        </p:txBody>
      </p:sp>
      <p:grpSp>
        <p:nvGrpSpPr>
          <p:cNvPr id="29" name="Group 28">
            <a:extLst>
              <a:ext uri="{FF2B5EF4-FFF2-40B4-BE49-F238E27FC236}">
                <a16:creationId xmlns:a16="http://schemas.microsoft.com/office/drawing/2014/main" id="{4AAA0BA7-32A5-4922-A91A-7BC3C837E121}"/>
              </a:ext>
            </a:extLst>
          </p:cNvPr>
          <p:cNvGrpSpPr/>
          <p:nvPr/>
        </p:nvGrpSpPr>
        <p:grpSpPr>
          <a:xfrm>
            <a:off x="2522196" y="2071497"/>
            <a:ext cx="2998532" cy="1714328"/>
            <a:chOff x="5371136" y="3019825"/>
            <a:chExt cx="2912251" cy="1714328"/>
          </a:xfrm>
        </p:grpSpPr>
        <p:grpSp>
          <p:nvGrpSpPr>
            <p:cNvPr id="27" name="Group 26">
              <a:extLst>
                <a:ext uri="{FF2B5EF4-FFF2-40B4-BE49-F238E27FC236}">
                  <a16:creationId xmlns:a16="http://schemas.microsoft.com/office/drawing/2014/main" id="{31B5E99E-D71A-4037-A59A-738F02FCF48B}"/>
                </a:ext>
              </a:extLst>
            </p:cNvPr>
            <p:cNvGrpSpPr/>
            <p:nvPr/>
          </p:nvGrpSpPr>
          <p:grpSpPr>
            <a:xfrm>
              <a:off x="5371138" y="3019825"/>
              <a:ext cx="2912249" cy="1714328"/>
              <a:chOff x="5008708" y="3081082"/>
              <a:chExt cx="3087060" cy="1576223"/>
            </a:xfrm>
          </p:grpSpPr>
          <p:sp>
            <p:nvSpPr>
              <p:cNvPr id="24" name="Rectangle 23">
                <a:extLst>
                  <a:ext uri="{FF2B5EF4-FFF2-40B4-BE49-F238E27FC236}">
                    <a16:creationId xmlns:a16="http://schemas.microsoft.com/office/drawing/2014/main" id="{630DC7FB-A0A6-4CBB-907B-6D257790D23E}"/>
                  </a:ext>
                </a:extLst>
              </p:cNvPr>
              <p:cNvSpPr/>
              <p:nvPr/>
            </p:nvSpPr>
            <p:spPr bwMode="auto">
              <a:xfrm>
                <a:off x="5008708" y="3081082"/>
                <a:ext cx="3087060" cy="157622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GB" sz="1600" dirty="0" err="1">
                  <a:solidFill>
                    <a:schemeClr val="bg1"/>
                  </a:solidFill>
                  <a:latin typeface="+mn-lt"/>
                  <a:cs typeface="Arial"/>
                </a:endParaRPr>
              </a:p>
            </p:txBody>
          </p:sp>
          <p:sp>
            <p:nvSpPr>
              <p:cNvPr id="25" name="TextBox 24">
                <a:extLst>
                  <a:ext uri="{FF2B5EF4-FFF2-40B4-BE49-F238E27FC236}">
                    <a16:creationId xmlns:a16="http://schemas.microsoft.com/office/drawing/2014/main" id="{31365EE9-1F2D-4655-8E84-0FA66B7851E2}"/>
                  </a:ext>
                </a:extLst>
              </p:cNvPr>
              <p:cNvSpPr txBox="1"/>
              <p:nvPr/>
            </p:nvSpPr>
            <p:spPr bwMode="auto">
              <a:xfrm>
                <a:off x="5192162" y="3624659"/>
                <a:ext cx="2720149" cy="90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r>
                  <a:rPr lang="en-GB" sz="1600" dirty="0">
                    <a:solidFill>
                      <a:schemeClr val="bg1"/>
                    </a:solidFill>
                  </a:rPr>
                  <a:t>Considered for RIIO T2 reopeners and incorporated in RIIO T3 planning</a:t>
                </a:r>
              </a:p>
            </p:txBody>
          </p:sp>
        </p:grpSp>
        <p:pic>
          <p:nvPicPr>
            <p:cNvPr id="1028" name="Picture 4" descr="Flag of the United Kingdom | Free SVG">
              <a:extLst>
                <a:ext uri="{FF2B5EF4-FFF2-40B4-BE49-F238E27FC236}">
                  <a16:creationId xmlns:a16="http://schemas.microsoft.com/office/drawing/2014/main" id="{A52DF388-2AC4-4A4F-A1A5-74D670F051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4706" r="163" b="25312"/>
            <a:stretch/>
          </p:blipFill>
          <p:spPr bwMode="auto">
            <a:xfrm>
              <a:off x="5371136" y="3024462"/>
              <a:ext cx="946255" cy="47372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8C50D08A-DB7F-494C-90AB-60E7D0BBDABF}"/>
              </a:ext>
            </a:extLst>
          </p:cNvPr>
          <p:cNvSpPr txBox="1"/>
          <p:nvPr/>
        </p:nvSpPr>
        <p:spPr bwMode="auto">
          <a:xfrm>
            <a:off x="722299" y="3938701"/>
            <a:ext cx="76994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spcAft>
                <a:spcPts val="600"/>
              </a:spcAft>
              <a:buClr>
                <a:schemeClr val="tx1"/>
              </a:buClr>
            </a:pPr>
            <a:r>
              <a:rPr lang="en-GB" sz="1800" b="0" kern="0" dirty="0">
                <a:solidFill>
                  <a:schemeClr val="tx1"/>
                </a:solidFill>
                <a:latin typeface="+mn-lt"/>
                <a:ea typeface="+mn-ea"/>
              </a:rPr>
              <a:t>Reported on through quarterly Climate Change Risk Steering Group</a:t>
            </a:r>
          </a:p>
        </p:txBody>
      </p:sp>
    </p:spTree>
    <p:extLst>
      <p:ext uri="{BB962C8B-B14F-4D97-AF65-F5344CB8AC3E}">
        <p14:creationId xmlns:p14="http://schemas.microsoft.com/office/powerpoint/2010/main" val="1321456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115A93-77D3-4241-8A8F-622549CEA3AA}"/>
              </a:ext>
            </a:extLst>
          </p:cNvPr>
          <p:cNvGrpSpPr/>
          <p:nvPr/>
        </p:nvGrpSpPr>
        <p:grpSpPr>
          <a:xfrm>
            <a:off x="324000" y="143677"/>
            <a:ext cx="8150115" cy="918823"/>
            <a:chOff x="491778" y="948397"/>
            <a:chExt cx="4241587" cy="791455"/>
          </a:xfrm>
          <a:solidFill>
            <a:srgbClr val="92D050"/>
          </a:solidFill>
        </p:grpSpPr>
        <p:sp>
          <p:nvSpPr>
            <p:cNvPr id="6" name="Arrow: Right 5">
              <a:extLst>
                <a:ext uri="{FF2B5EF4-FFF2-40B4-BE49-F238E27FC236}">
                  <a16:creationId xmlns:a16="http://schemas.microsoft.com/office/drawing/2014/main" id="{69B11831-6F47-4B51-97A9-4AEBF8F023CE}"/>
                </a:ext>
              </a:extLst>
            </p:cNvPr>
            <p:cNvSpPr/>
            <p:nvPr/>
          </p:nvSpPr>
          <p:spPr bwMode="auto">
            <a:xfrm>
              <a:off x="491778" y="948397"/>
              <a:ext cx="4241587" cy="791455"/>
            </a:xfrm>
            <a:prstGeom prst="rightArrow">
              <a:avLst/>
            </a:prstGeom>
            <a:grp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GB" sz="1800" dirty="0" err="1">
                <a:solidFill>
                  <a:schemeClr val="bg1"/>
                </a:solidFill>
                <a:latin typeface="+mn-lt"/>
                <a:cs typeface="Arial"/>
              </a:endParaRPr>
            </a:p>
          </p:txBody>
        </p:sp>
        <p:sp>
          <p:nvSpPr>
            <p:cNvPr id="7" name="TextBox 6">
              <a:extLst>
                <a:ext uri="{FF2B5EF4-FFF2-40B4-BE49-F238E27FC236}">
                  <a16:creationId xmlns:a16="http://schemas.microsoft.com/office/drawing/2014/main" id="{02BEF3B4-20AF-4F67-9278-5377FCF0F6E3}"/>
                </a:ext>
              </a:extLst>
            </p:cNvPr>
            <p:cNvSpPr txBox="1"/>
            <p:nvPr/>
          </p:nvSpPr>
          <p:spPr bwMode="auto">
            <a:xfrm>
              <a:off x="630090" y="1205624"/>
              <a:ext cx="3941909" cy="238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l">
                <a:spcAft>
                  <a:spcPts val="600"/>
                </a:spcAft>
                <a:buClr>
                  <a:schemeClr val="tx1"/>
                </a:buClr>
              </a:pPr>
              <a:r>
                <a:rPr lang="en-GB" sz="1800" kern="0" dirty="0">
                  <a:solidFill>
                    <a:schemeClr val="bg1"/>
                  </a:solidFill>
                  <a:latin typeface="+mn-lt"/>
                  <a:ea typeface="+mn-ea"/>
                </a:rPr>
                <a:t>2. Climate Change Tool Development</a:t>
              </a:r>
            </a:p>
          </p:txBody>
        </p:sp>
      </p:grpSp>
      <p:grpSp>
        <p:nvGrpSpPr>
          <p:cNvPr id="10" name="Group 9">
            <a:extLst>
              <a:ext uri="{FF2B5EF4-FFF2-40B4-BE49-F238E27FC236}">
                <a16:creationId xmlns:a16="http://schemas.microsoft.com/office/drawing/2014/main" id="{2C22EFF5-4071-4890-823B-4895F7E50718}"/>
              </a:ext>
            </a:extLst>
          </p:cNvPr>
          <p:cNvGrpSpPr/>
          <p:nvPr/>
        </p:nvGrpSpPr>
        <p:grpSpPr>
          <a:xfrm>
            <a:off x="659628" y="1134132"/>
            <a:ext cx="2451503" cy="1284986"/>
            <a:chOff x="5008708" y="3081082"/>
            <a:chExt cx="2764291" cy="1296700"/>
          </a:xfrm>
          <a:solidFill>
            <a:schemeClr val="accent1">
              <a:lumMod val="60000"/>
              <a:lumOff val="40000"/>
            </a:schemeClr>
          </a:solidFill>
        </p:grpSpPr>
        <p:sp>
          <p:nvSpPr>
            <p:cNvPr id="12" name="Rectangle 11">
              <a:extLst>
                <a:ext uri="{FF2B5EF4-FFF2-40B4-BE49-F238E27FC236}">
                  <a16:creationId xmlns:a16="http://schemas.microsoft.com/office/drawing/2014/main" id="{FADA2122-153E-4789-9EC0-DDF1BBC8F2DC}"/>
                </a:ext>
              </a:extLst>
            </p:cNvPr>
            <p:cNvSpPr/>
            <p:nvPr/>
          </p:nvSpPr>
          <p:spPr bwMode="auto">
            <a:xfrm>
              <a:off x="5008708" y="3081082"/>
              <a:ext cx="2764291" cy="1296700"/>
            </a:xfrm>
            <a:prstGeom prst="rect">
              <a:avLst/>
            </a:prstGeom>
            <a:solidFill>
              <a:srgbClr val="FFB45A"/>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GB" sz="1600" dirty="0" err="1">
                <a:solidFill>
                  <a:schemeClr val="bg1"/>
                </a:solidFill>
                <a:latin typeface="+mn-lt"/>
                <a:cs typeface="Arial"/>
              </a:endParaRPr>
            </a:p>
          </p:txBody>
        </p:sp>
        <p:sp>
          <p:nvSpPr>
            <p:cNvPr id="13" name="TextBox 12">
              <a:extLst>
                <a:ext uri="{FF2B5EF4-FFF2-40B4-BE49-F238E27FC236}">
                  <a16:creationId xmlns:a16="http://schemas.microsoft.com/office/drawing/2014/main" id="{B8A73B6E-4453-4303-AC13-DA4F44089225}"/>
                </a:ext>
              </a:extLst>
            </p:cNvPr>
            <p:cNvSpPr txBox="1"/>
            <p:nvPr/>
          </p:nvSpPr>
          <p:spPr bwMode="auto">
            <a:xfrm>
              <a:off x="5071484" y="3332226"/>
              <a:ext cx="2540129" cy="74539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r>
                <a:rPr lang="en-GB" sz="1600" dirty="0">
                  <a:solidFill>
                    <a:schemeClr val="bg1"/>
                  </a:solidFill>
                </a:rPr>
                <a:t>CCRT successfully embedded in the business</a:t>
              </a:r>
            </a:p>
          </p:txBody>
        </p:sp>
      </p:grpSp>
      <p:grpSp>
        <p:nvGrpSpPr>
          <p:cNvPr id="19" name="Group 18">
            <a:extLst>
              <a:ext uri="{FF2B5EF4-FFF2-40B4-BE49-F238E27FC236}">
                <a16:creationId xmlns:a16="http://schemas.microsoft.com/office/drawing/2014/main" id="{D700D1A9-6F6C-49F1-A381-886AB35536E5}"/>
              </a:ext>
            </a:extLst>
          </p:cNvPr>
          <p:cNvGrpSpPr/>
          <p:nvPr/>
        </p:nvGrpSpPr>
        <p:grpSpPr>
          <a:xfrm>
            <a:off x="6022613" y="1133084"/>
            <a:ext cx="2451503" cy="1284986"/>
            <a:chOff x="3275041" y="2358894"/>
            <a:chExt cx="2451503" cy="1284986"/>
          </a:xfrm>
        </p:grpSpPr>
        <p:sp>
          <p:nvSpPr>
            <p:cNvPr id="14" name="Rectangle 13">
              <a:extLst>
                <a:ext uri="{FF2B5EF4-FFF2-40B4-BE49-F238E27FC236}">
                  <a16:creationId xmlns:a16="http://schemas.microsoft.com/office/drawing/2014/main" id="{133D3A37-60CF-43E2-91B8-FEDFB2CFB65D}"/>
                </a:ext>
              </a:extLst>
            </p:cNvPr>
            <p:cNvSpPr/>
            <p:nvPr/>
          </p:nvSpPr>
          <p:spPr bwMode="auto">
            <a:xfrm>
              <a:off x="3275041" y="2358894"/>
              <a:ext cx="2451503" cy="1284986"/>
            </a:xfrm>
            <a:prstGeom prst="rect">
              <a:avLst/>
            </a:prstGeom>
            <a:solidFill>
              <a:srgbClr val="00BEB4"/>
            </a:solid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GB" sz="1600" dirty="0" err="1">
                <a:solidFill>
                  <a:schemeClr val="bg1"/>
                </a:solidFill>
                <a:latin typeface="+mn-lt"/>
                <a:cs typeface="Arial"/>
              </a:endParaRPr>
            </a:p>
          </p:txBody>
        </p:sp>
        <p:sp>
          <p:nvSpPr>
            <p:cNvPr id="16" name="TextBox 15">
              <a:extLst>
                <a:ext uri="{FF2B5EF4-FFF2-40B4-BE49-F238E27FC236}">
                  <a16:creationId xmlns:a16="http://schemas.microsoft.com/office/drawing/2014/main" id="{B5CBF67F-5C87-4B70-A71B-CF369D856FC2}"/>
                </a:ext>
              </a:extLst>
            </p:cNvPr>
            <p:cNvSpPr txBox="1"/>
            <p:nvPr/>
          </p:nvSpPr>
          <p:spPr bwMode="auto">
            <a:xfrm>
              <a:off x="3405211" y="2607769"/>
              <a:ext cx="225270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r>
                <a:rPr lang="en-GB" sz="1600" dirty="0">
                  <a:solidFill>
                    <a:schemeClr val="bg1"/>
                  </a:solidFill>
                </a:rPr>
                <a:t>Socio – economic data overlayed in the tool</a:t>
              </a:r>
            </a:p>
          </p:txBody>
        </p:sp>
      </p:grpSp>
      <p:grpSp>
        <p:nvGrpSpPr>
          <p:cNvPr id="21" name="Group 20">
            <a:extLst>
              <a:ext uri="{FF2B5EF4-FFF2-40B4-BE49-F238E27FC236}">
                <a16:creationId xmlns:a16="http://schemas.microsoft.com/office/drawing/2014/main" id="{EF6E1D3E-F259-419F-9925-55FC699DE12A}"/>
              </a:ext>
            </a:extLst>
          </p:cNvPr>
          <p:cNvGrpSpPr/>
          <p:nvPr/>
        </p:nvGrpSpPr>
        <p:grpSpPr>
          <a:xfrm>
            <a:off x="3346248" y="1139297"/>
            <a:ext cx="2451503" cy="1284986"/>
            <a:chOff x="5008708" y="3081082"/>
            <a:chExt cx="2764291" cy="1296700"/>
          </a:xfrm>
          <a:solidFill>
            <a:schemeClr val="accent1">
              <a:lumMod val="60000"/>
              <a:lumOff val="40000"/>
            </a:schemeClr>
          </a:solidFill>
        </p:grpSpPr>
        <p:sp>
          <p:nvSpPr>
            <p:cNvPr id="22" name="Rectangle 21">
              <a:extLst>
                <a:ext uri="{FF2B5EF4-FFF2-40B4-BE49-F238E27FC236}">
                  <a16:creationId xmlns:a16="http://schemas.microsoft.com/office/drawing/2014/main" id="{14E1F0E3-E4DA-4574-A376-4B71BBA99368}"/>
                </a:ext>
              </a:extLst>
            </p:cNvPr>
            <p:cNvSpPr/>
            <p:nvPr/>
          </p:nvSpPr>
          <p:spPr bwMode="auto">
            <a:xfrm>
              <a:off x="5008708" y="3081082"/>
              <a:ext cx="2764291" cy="1296700"/>
            </a:xfrm>
            <a:prstGeom prst="rect">
              <a:avLst/>
            </a:prstGeom>
            <a:grp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GB" sz="1600" dirty="0" err="1">
                <a:solidFill>
                  <a:schemeClr val="bg1"/>
                </a:solidFill>
                <a:latin typeface="+mn-lt"/>
                <a:cs typeface="Arial"/>
              </a:endParaRPr>
            </a:p>
          </p:txBody>
        </p:sp>
        <p:sp>
          <p:nvSpPr>
            <p:cNvPr id="23" name="TextBox 22">
              <a:extLst>
                <a:ext uri="{FF2B5EF4-FFF2-40B4-BE49-F238E27FC236}">
                  <a16:creationId xmlns:a16="http://schemas.microsoft.com/office/drawing/2014/main" id="{949F28FD-E560-4716-A8BA-75AB457A23E1}"/>
                </a:ext>
              </a:extLst>
            </p:cNvPr>
            <p:cNvSpPr txBox="1"/>
            <p:nvPr/>
          </p:nvSpPr>
          <p:spPr bwMode="auto">
            <a:xfrm>
              <a:off x="5071484" y="3332226"/>
              <a:ext cx="2540129" cy="7453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r>
                <a:rPr lang="en-GB" sz="1600" dirty="0">
                  <a:solidFill>
                    <a:schemeClr val="bg1"/>
                  </a:solidFill>
                </a:rPr>
                <a:t>2 degree C scenario included in UK version of tool</a:t>
              </a:r>
            </a:p>
          </p:txBody>
        </p:sp>
      </p:grpSp>
      <p:grpSp>
        <p:nvGrpSpPr>
          <p:cNvPr id="18" name="Group 17">
            <a:extLst>
              <a:ext uri="{FF2B5EF4-FFF2-40B4-BE49-F238E27FC236}">
                <a16:creationId xmlns:a16="http://schemas.microsoft.com/office/drawing/2014/main" id="{11996D22-65EB-49B7-A125-4CA8136A0FC8}"/>
              </a:ext>
            </a:extLst>
          </p:cNvPr>
          <p:cNvGrpSpPr/>
          <p:nvPr/>
        </p:nvGrpSpPr>
        <p:grpSpPr>
          <a:xfrm>
            <a:off x="334257" y="2886796"/>
            <a:ext cx="8150115" cy="918823"/>
            <a:chOff x="491778" y="948397"/>
            <a:chExt cx="4241587" cy="791455"/>
          </a:xfrm>
          <a:solidFill>
            <a:srgbClr val="7030A0"/>
          </a:solidFill>
        </p:grpSpPr>
        <p:sp>
          <p:nvSpPr>
            <p:cNvPr id="24" name="Arrow: Right 23">
              <a:extLst>
                <a:ext uri="{FF2B5EF4-FFF2-40B4-BE49-F238E27FC236}">
                  <a16:creationId xmlns:a16="http://schemas.microsoft.com/office/drawing/2014/main" id="{CDDDADB3-60F3-491B-89B9-7E1EEB1BD97B}"/>
                </a:ext>
              </a:extLst>
            </p:cNvPr>
            <p:cNvSpPr/>
            <p:nvPr/>
          </p:nvSpPr>
          <p:spPr bwMode="auto">
            <a:xfrm>
              <a:off x="491778" y="948397"/>
              <a:ext cx="4241587" cy="791455"/>
            </a:xfrm>
            <a:prstGeom prst="rightArrow">
              <a:avLst/>
            </a:prstGeom>
            <a:grpFill/>
            <a:ln w="9525" cap="flat" cmpd="sng" algn="ctr">
              <a:noFill/>
              <a:prstDash val="solid"/>
              <a:round/>
              <a:headEnd type="none" w="med" len="med"/>
              <a:tailEnd type="none" w="med" len="med"/>
            </a:ln>
            <a:effectLst/>
          </p:spPr>
          <p:txBody>
            <a:bodyPr vert="horz" wrap="square" lIns="91434" tIns="45718" rIns="91434" bIns="45718" numCol="1" rtlCol="0" anchor="t" anchorCtr="0" compatLnSpc="1">
              <a:prstTxWarp prst="textNoShape">
                <a:avLst/>
              </a:prstTxWarp>
            </a:bodyPr>
            <a:lstStyle/>
            <a:p>
              <a:pPr algn="l">
                <a:spcAft>
                  <a:spcPts val="450"/>
                </a:spcAft>
              </a:pPr>
              <a:endParaRPr lang="en-GB" sz="1800" dirty="0" err="1">
                <a:solidFill>
                  <a:schemeClr val="bg1"/>
                </a:solidFill>
                <a:latin typeface="+mn-lt"/>
                <a:cs typeface="Arial"/>
              </a:endParaRPr>
            </a:p>
          </p:txBody>
        </p:sp>
        <p:sp>
          <p:nvSpPr>
            <p:cNvPr id="25" name="TextBox 24">
              <a:extLst>
                <a:ext uri="{FF2B5EF4-FFF2-40B4-BE49-F238E27FC236}">
                  <a16:creationId xmlns:a16="http://schemas.microsoft.com/office/drawing/2014/main" id="{BA90D5D3-DF5D-4D2D-B27D-8E843C463061}"/>
                </a:ext>
              </a:extLst>
            </p:cNvPr>
            <p:cNvSpPr txBox="1"/>
            <p:nvPr/>
          </p:nvSpPr>
          <p:spPr bwMode="auto">
            <a:xfrm>
              <a:off x="630090" y="1205624"/>
              <a:ext cx="3941909" cy="238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l">
                <a:spcAft>
                  <a:spcPts val="600"/>
                </a:spcAft>
                <a:buClr>
                  <a:schemeClr val="tx1"/>
                </a:buClr>
              </a:pPr>
              <a:r>
                <a:rPr lang="en-GB" sz="1800" kern="0" dirty="0">
                  <a:solidFill>
                    <a:schemeClr val="bg1"/>
                  </a:solidFill>
                  <a:latin typeface="+mn-lt"/>
                  <a:ea typeface="+mn-ea"/>
                </a:rPr>
                <a:t>3. External engagement</a:t>
              </a:r>
            </a:p>
          </p:txBody>
        </p:sp>
      </p:grpSp>
    </p:spTree>
    <p:extLst>
      <p:ext uri="{BB962C8B-B14F-4D97-AF65-F5344CB8AC3E}">
        <p14:creationId xmlns:p14="http://schemas.microsoft.com/office/powerpoint/2010/main" val="531777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666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4C4AA6-A8FB-4D4D-9323-334A3F544554}"/>
              </a:ext>
            </a:extLst>
          </p:cNvPr>
          <p:cNvSpPr>
            <a:spLocks noGrp="1"/>
          </p:cNvSpPr>
          <p:nvPr>
            <p:ph type="body" sz="quarter" idx="15"/>
          </p:nvPr>
        </p:nvSpPr>
        <p:spPr>
          <a:xfrm>
            <a:off x="330195" y="2527478"/>
            <a:ext cx="2524125" cy="984885"/>
          </a:xfrm>
        </p:spPr>
        <p:txBody>
          <a:bodyPr/>
          <a:lstStyle/>
          <a:p>
            <a:r>
              <a:rPr lang="en-GB"/>
              <a:t>Why does this matter?</a:t>
            </a:r>
          </a:p>
        </p:txBody>
      </p:sp>
      <p:sp>
        <p:nvSpPr>
          <p:cNvPr id="3" name="Text Placeholder 2">
            <a:extLst>
              <a:ext uri="{FF2B5EF4-FFF2-40B4-BE49-F238E27FC236}">
                <a16:creationId xmlns:a16="http://schemas.microsoft.com/office/drawing/2014/main" id="{BA3CC55D-6529-45F8-8AD3-AF9BC3331F03}"/>
              </a:ext>
            </a:extLst>
          </p:cNvPr>
          <p:cNvSpPr>
            <a:spLocks noGrp="1"/>
          </p:cNvSpPr>
          <p:nvPr>
            <p:ph type="body" sz="quarter" idx="17"/>
          </p:nvPr>
        </p:nvSpPr>
        <p:spPr/>
        <p:txBody>
          <a:bodyPr/>
          <a:lstStyle/>
          <a:p>
            <a:r>
              <a:rPr lang="en-GB"/>
              <a:t>01</a:t>
            </a:r>
          </a:p>
        </p:txBody>
      </p:sp>
    </p:spTree>
    <p:extLst>
      <p:ext uri="{BB962C8B-B14F-4D97-AF65-F5344CB8AC3E}">
        <p14:creationId xmlns:p14="http://schemas.microsoft.com/office/powerpoint/2010/main" val="417640975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9A27C6-A988-495A-84C4-FAA0BB61FA8D}"/>
              </a:ext>
            </a:extLst>
          </p:cNvPr>
          <p:cNvSpPr>
            <a:spLocks noGrp="1"/>
          </p:cNvSpPr>
          <p:nvPr>
            <p:ph type="title"/>
          </p:nvPr>
        </p:nvSpPr>
        <p:spPr/>
        <p:txBody>
          <a:bodyPr/>
          <a:lstStyle/>
          <a:p>
            <a:r>
              <a:rPr lang="en-GB"/>
              <a:t>Introduction </a:t>
            </a:r>
          </a:p>
        </p:txBody>
      </p:sp>
      <p:sp>
        <p:nvSpPr>
          <p:cNvPr id="2" name="Text Placeholder 1">
            <a:extLst>
              <a:ext uri="{FF2B5EF4-FFF2-40B4-BE49-F238E27FC236}">
                <a16:creationId xmlns:a16="http://schemas.microsoft.com/office/drawing/2014/main" id="{E7417036-6EBA-412B-8E76-1064C75E8A93}"/>
              </a:ext>
            </a:extLst>
          </p:cNvPr>
          <p:cNvSpPr>
            <a:spLocks noGrp="1"/>
          </p:cNvSpPr>
          <p:nvPr>
            <p:ph type="body" sz="quarter" idx="16"/>
          </p:nvPr>
        </p:nvSpPr>
        <p:spPr>
          <a:xfrm>
            <a:off x="324000" y="1062500"/>
            <a:ext cx="2592239" cy="2747500"/>
          </a:xfrm>
        </p:spPr>
        <p:txBody>
          <a:bodyPr anchor="ctr">
            <a:normAutofit fontScale="92500"/>
          </a:bodyPr>
          <a:lstStyle/>
          <a:p>
            <a:r>
              <a:rPr lang="en-GB"/>
              <a:t>National Grid added climate change as a principal risk in the company’s risk profile in 2020, and has committed to implement the recommendations of the Task Force on Climate-related Financial Disclosures in full. </a:t>
            </a:r>
          </a:p>
        </p:txBody>
      </p:sp>
      <p:sp>
        <p:nvSpPr>
          <p:cNvPr id="3" name="Text Placeholder 2">
            <a:extLst>
              <a:ext uri="{FF2B5EF4-FFF2-40B4-BE49-F238E27FC236}">
                <a16:creationId xmlns:a16="http://schemas.microsoft.com/office/drawing/2014/main" id="{6C8B95FD-A09D-4FE9-92CC-18E43203E072}"/>
              </a:ext>
            </a:extLst>
          </p:cNvPr>
          <p:cNvSpPr>
            <a:spLocks noGrp="1"/>
          </p:cNvSpPr>
          <p:nvPr>
            <p:ph type="body" sz="quarter" idx="19"/>
          </p:nvPr>
        </p:nvSpPr>
        <p:spPr>
          <a:xfrm>
            <a:off x="3276600" y="1062500"/>
            <a:ext cx="2592000" cy="2355614"/>
          </a:xfrm>
        </p:spPr>
        <p:txBody>
          <a:bodyPr/>
          <a:lstStyle/>
          <a:p>
            <a:r>
              <a:rPr lang="en-GB" dirty="0"/>
              <a:t>Project objectives</a:t>
            </a:r>
          </a:p>
          <a:p>
            <a:pPr lvl="2"/>
            <a:r>
              <a:rPr lang="en-GB" sz="1200" dirty="0"/>
              <a:t>A consistent assessment of physical climate change risks to assets across the UK and US business, both now and at future intervals</a:t>
            </a:r>
          </a:p>
          <a:p>
            <a:pPr lvl="2"/>
            <a:r>
              <a:rPr lang="en-GB" sz="1200" dirty="0"/>
              <a:t>An interactive geographical visualisation tool to show risks for 2 °C and 4 °C scenarios and several timeframes</a:t>
            </a:r>
          </a:p>
          <a:p>
            <a:endParaRPr lang="en-GB" dirty="0"/>
          </a:p>
        </p:txBody>
      </p:sp>
      <p:sp>
        <p:nvSpPr>
          <p:cNvPr id="7" name="Speech Bubble: Rectangle with Corners Rounded 6">
            <a:extLst>
              <a:ext uri="{FF2B5EF4-FFF2-40B4-BE49-F238E27FC236}">
                <a16:creationId xmlns:a16="http://schemas.microsoft.com/office/drawing/2014/main" id="{1D1672AD-EB51-4A0E-B99F-4C3F718778F4}"/>
              </a:ext>
            </a:extLst>
          </p:cNvPr>
          <p:cNvSpPr/>
          <p:nvPr/>
        </p:nvSpPr>
        <p:spPr>
          <a:xfrm>
            <a:off x="3276000" y="3690215"/>
            <a:ext cx="2592000" cy="1183201"/>
          </a:xfrm>
          <a:prstGeom prst="wedgeRoundRectCallout">
            <a:avLst>
              <a:gd name="adj1" fmla="val 48319"/>
              <a:gd name="adj2" fmla="val -8238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0" i="1">
                <a:latin typeface="Arial" panose="020B0604020202020204" pitchFamily="34" charset="0"/>
                <a:cs typeface="Arial" panose="020B0604020202020204" pitchFamily="34" charset="0"/>
              </a:rPr>
              <a:t>We need clear guidance upon which we can form a long-term strategy for climate adaptation. There are a lot of uncertainties. We think our assets and systems will be okay until 2050, but after that we don’t know.</a:t>
            </a:r>
          </a:p>
        </p:txBody>
      </p:sp>
      <p:pic>
        <p:nvPicPr>
          <p:cNvPr id="6" name="Picture Placeholder 5">
            <a:extLst>
              <a:ext uri="{FF2B5EF4-FFF2-40B4-BE49-F238E27FC236}">
                <a16:creationId xmlns:a16="http://schemas.microsoft.com/office/drawing/2014/main" id="{69266C41-EB5F-4631-8191-39E142932F79}"/>
              </a:ext>
            </a:extLst>
          </p:cNvPr>
          <p:cNvPicPr>
            <a:picLocks noGrp="1" noChangeAspect="1"/>
          </p:cNvPicPr>
          <p:nvPr>
            <p:ph type="pic" sz="quarter" idx="18"/>
          </p:nvPr>
        </p:nvPicPr>
        <p:blipFill>
          <a:blip r:embed="rId3"/>
          <a:srcRect l="22030" r="22030"/>
          <a:stretch>
            <a:fillRect/>
          </a:stretch>
        </p:blipFill>
        <p:spPr>
          <a:xfrm>
            <a:off x="6242851" y="1062500"/>
            <a:ext cx="2577149" cy="3454400"/>
          </a:xfrm>
        </p:spPr>
      </p:pic>
    </p:spTree>
    <p:extLst>
      <p:ext uri="{BB962C8B-B14F-4D97-AF65-F5344CB8AC3E}">
        <p14:creationId xmlns:p14="http://schemas.microsoft.com/office/powerpoint/2010/main" val="2805591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D95402B-DED7-41FF-83EA-99639C705E65}"/>
              </a:ext>
            </a:extLst>
          </p:cNvPr>
          <p:cNvSpPr>
            <a:spLocks noGrp="1"/>
          </p:cNvSpPr>
          <p:nvPr>
            <p:ph type="body" sz="quarter" idx="18"/>
          </p:nvPr>
        </p:nvSpPr>
        <p:spPr>
          <a:xfrm>
            <a:off x="3276600" y="1062038"/>
            <a:ext cx="2881312" cy="3323987"/>
          </a:xfrm>
        </p:spPr>
        <p:txBody>
          <a:bodyPr/>
          <a:lstStyle/>
          <a:p>
            <a:pPr lvl="1"/>
            <a:r>
              <a:rPr lang="en-GB" sz="1400" dirty="0"/>
              <a:t>Assets from 9 business functions across National Grid</a:t>
            </a:r>
            <a:br>
              <a:rPr lang="en-GB" sz="1400" dirty="0"/>
            </a:br>
            <a:br>
              <a:rPr lang="en-GB" sz="1400" dirty="0"/>
            </a:br>
            <a:r>
              <a:rPr lang="en-GB" sz="1400" dirty="0"/>
              <a:t>Future climate data for two emissions scenarios and several time periods throughout this century</a:t>
            </a:r>
          </a:p>
          <a:p>
            <a:pPr lvl="1"/>
            <a:r>
              <a:rPr lang="en-GB" sz="1400" dirty="0"/>
              <a:t>Climate hazards defined with threshold-based indicators tailored to National Grid infrastructure</a:t>
            </a:r>
          </a:p>
          <a:p>
            <a:pPr lvl="1"/>
            <a:r>
              <a:rPr lang="en-GB" sz="1400" dirty="0"/>
              <a:t>Assessed at a spatial resolution of approximately 12 km in UK and 7 km in US</a:t>
            </a:r>
          </a:p>
        </p:txBody>
      </p:sp>
      <p:sp>
        <p:nvSpPr>
          <p:cNvPr id="3" name="Text Placeholder 2">
            <a:extLst>
              <a:ext uri="{FF2B5EF4-FFF2-40B4-BE49-F238E27FC236}">
                <a16:creationId xmlns:a16="http://schemas.microsoft.com/office/drawing/2014/main" id="{69AC42A7-17F9-4AE1-BF96-94B4AB9F86C8}"/>
              </a:ext>
            </a:extLst>
          </p:cNvPr>
          <p:cNvSpPr>
            <a:spLocks noGrp="1"/>
          </p:cNvSpPr>
          <p:nvPr>
            <p:ph type="body" sz="quarter" idx="19"/>
          </p:nvPr>
        </p:nvSpPr>
        <p:spPr>
          <a:xfrm>
            <a:off x="323999" y="1062500"/>
            <a:ext cx="2592000" cy="2154436"/>
          </a:xfrm>
        </p:spPr>
        <p:txBody>
          <a:bodyPr/>
          <a:lstStyle/>
          <a:p>
            <a:r>
              <a:rPr lang="en-GB"/>
              <a:t>A step change in National Grid's understanding of risks from climate hazards to our asset base. </a:t>
            </a:r>
          </a:p>
        </p:txBody>
      </p:sp>
      <p:sp>
        <p:nvSpPr>
          <p:cNvPr id="4" name="Title 3">
            <a:extLst>
              <a:ext uri="{FF2B5EF4-FFF2-40B4-BE49-F238E27FC236}">
                <a16:creationId xmlns:a16="http://schemas.microsoft.com/office/drawing/2014/main" id="{1D945AB2-2AE1-4744-9C1F-CBA4DF82C580}"/>
              </a:ext>
            </a:extLst>
          </p:cNvPr>
          <p:cNvSpPr>
            <a:spLocks noGrp="1"/>
          </p:cNvSpPr>
          <p:nvPr>
            <p:ph type="title"/>
          </p:nvPr>
        </p:nvSpPr>
        <p:spPr>
          <a:xfrm>
            <a:off x="322780" y="267573"/>
            <a:ext cx="8497370" cy="430887"/>
          </a:xfrm>
        </p:spPr>
        <p:txBody>
          <a:bodyPr/>
          <a:lstStyle/>
          <a:p>
            <a:r>
              <a:rPr lang="en-GB"/>
              <a:t>Key features</a:t>
            </a:r>
          </a:p>
        </p:txBody>
      </p:sp>
      <p:sp>
        <p:nvSpPr>
          <p:cNvPr id="18" name="Text Placeholder 17">
            <a:extLst>
              <a:ext uri="{FF2B5EF4-FFF2-40B4-BE49-F238E27FC236}">
                <a16:creationId xmlns:a16="http://schemas.microsoft.com/office/drawing/2014/main" id="{188CC925-8719-4D32-A5ED-E81EC6FBA3E5}"/>
              </a:ext>
            </a:extLst>
          </p:cNvPr>
          <p:cNvSpPr>
            <a:spLocks noGrp="1"/>
          </p:cNvSpPr>
          <p:nvPr>
            <p:ph type="body" sz="quarter" idx="16"/>
          </p:nvPr>
        </p:nvSpPr>
        <p:spPr>
          <a:xfrm>
            <a:off x="6228000" y="1062500"/>
            <a:ext cx="2808424" cy="2201340"/>
          </a:xfrm>
          <a:solidFill>
            <a:schemeClr val="accent1"/>
          </a:solidFill>
        </p:spPr>
        <p:txBody>
          <a:bodyPr/>
          <a:lstStyle/>
          <a:p>
            <a:r>
              <a:rPr lang="en-GB"/>
              <a:t> </a:t>
            </a:r>
          </a:p>
        </p:txBody>
      </p:sp>
      <p:graphicFrame>
        <p:nvGraphicFramePr>
          <p:cNvPr id="6" name="Table 8">
            <a:extLst>
              <a:ext uri="{FF2B5EF4-FFF2-40B4-BE49-F238E27FC236}">
                <a16:creationId xmlns:a16="http://schemas.microsoft.com/office/drawing/2014/main" id="{3E64AFE2-35E8-4DE9-8280-052645EAD173}"/>
              </a:ext>
            </a:extLst>
          </p:cNvPr>
          <p:cNvGraphicFramePr>
            <a:graphicFrameLocks noGrp="1"/>
          </p:cNvGraphicFramePr>
          <p:nvPr>
            <p:extLst>
              <p:ext uri="{D42A27DB-BD31-4B8C-83A1-F6EECF244321}">
                <p14:modId xmlns:p14="http://schemas.microsoft.com/office/powerpoint/2010/main" val="4109786449"/>
              </p:ext>
            </p:extLst>
          </p:nvPr>
        </p:nvGraphicFramePr>
        <p:xfrm>
          <a:off x="6318212" y="1169438"/>
          <a:ext cx="2628000" cy="1940560"/>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1867769224"/>
                    </a:ext>
                  </a:extLst>
                </a:gridCol>
                <a:gridCol w="900000">
                  <a:extLst>
                    <a:ext uri="{9D8B030D-6E8A-4147-A177-3AD203B41FA5}">
                      <a16:colId xmlns:a16="http://schemas.microsoft.com/office/drawing/2014/main" val="1105287682"/>
                    </a:ext>
                  </a:extLst>
                </a:gridCol>
                <a:gridCol w="1008000">
                  <a:extLst>
                    <a:ext uri="{9D8B030D-6E8A-4147-A177-3AD203B41FA5}">
                      <a16:colId xmlns:a16="http://schemas.microsoft.com/office/drawing/2014/main" val="960411871"/>
                    </a:ext>
                  </a:extLst>
                </a:gridCol>
              </a:tblGrid>
              <a:tr h="370840">
                <a:tc>
                  <a:txBody>
                    <a:bodyPr/>
                    <a:lstStyle/>
                    <a:p>
                      <a:pPr algn="r"/>
                      <a:r>
                        <a:rPr lang="en-GB" sz="1800">
                          <a:solidFill>
                            <a:schemeClr val="bg1"/>
                          </a:solidFill>
                        </a:rPr>
                        <a:t>UK</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800">
                        <a:solidFill>
                          <a:schemeClr val="bg1"/>
                        </a:solidFill>
                      </a:endParaRP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800">
                          <a:solidFill>
                            <a:schemeClr val="bg1"/>
                          </a:solidFill>
                        </a:rPr>
                        <a:t>US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1750111"/>
                  </a:ext>
                </a:extLst>
              </a:tr>
              <a:tr h="370840">
                <a:tc>
                  <a:txBody>
                    <a:bodyPr/>
                    <a:lstStyle/>
                    <a:p>
                      <a:pPr algn="r"/>
                      <a:r>
                        <a:rPr lang="en-GB" sz="1600" b="0">
                          <a:solidFill>
                            <a:schemeClr val="bg1"/>
                          </a:solidFill>
                        </a:rPr>
                        <a:t>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0">
                          <a:solidFill>
                            <a:schemeClr val="bg1"/>
                          </a:solidFill>
                        </a:rPr>
                        <a:t>Hazards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600" b="0" dirty="0">
                          <a:solidFill>
                            <a:schemeClr val="bg1"/>
                          </a:solidFill>
                        </a:rPr>
                        <a:t>9</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4187434"/>
                  </a:ext>
                </a:extLst>
              </a:tr>
              <a:tr h="370840">
                <a:tc>
                  <a:txBody>
                    <a:bodyPr/>
                    <a:lstStyle/>
                    <a:p>
                      <a:pPr algn="r"/>
                      <a:r>
                        <a:rPr lang="en-GB" sz="1600" b="0">
                          <a:solidFill>
                            <a:schemeClr val="bg1"/>
                          </a:solidFill>
                        </a:rPr>
                        <a:t>12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0">
                          <a:solidFill>
                            <a:schemeClr val="bg1"/>
                          </a:solidFill>
                        </a:rPr>
                        <a:t>Asset types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600" b="0" dirty="0">
                          <a:solidFill>
                            <a:schemeClr val="bg1"/>
                          </a:solidFill>
                        </a:rPr>
                        <a:t>16</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8505017"/>
                  </a:ext>
                </a:extLst>
              </a:tr>
              <a:tr h="370840">
                <a:tc>
                  <a:txBody>
                    <a:bodyPr/>
                    <a:lstStyle/>
                    <a:p>
                      <a:pPr algn="r"/>
                      <a:r>
                        <a:rPr lang="en-GB" sz="1600" b="0">
                          <a:solidFill>
                            <a:schemeClr val="bg1"/>
                          </a:solidFill>
                        </a:rPr>
                        <a:t>217</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0">
                          <a:solidFill>
                            <a:schemeClr val="bg1"/>
                          </a:solidFill>
                        </a:rPr>
                        <a:t>Grid cells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600" b="0">
                          <a:solidFill>
                            <a:schemeClr val="bg1"/>
                          </a:solidFill>
                        </a:rPr>
                        <a:t>622</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2414607"/>
                  </a:ext>
                </a:extLst>
              </a:tr>
              <a:tr h="370840">
                <a:tc>
                  <a:txBody>
                    <a:bodyPr/>
                    <a:lstStyle/>
                    <a:p>
                      <a:pPr algn="r"/>
                      <a:r>
                        <a:rPr lang="en-GB" sz="1600" b="0">
                          <a:solidFill>
                            <a:schemeClr val="bg1"/>
                          </a:solidFill>
                        </a:rPr>
                        <a:t>27,958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200" b="0">
                          <a:solidFill>
                            <a:schemeClr val="bg1"/>
                          </a:solidFill>
                        </a:rPr>
                        <a:t>Individual assets</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GB" sz="1600" b="0" dirty="0">
                          <a:solidFill>
                            <a:schemeClr val="bg1"/>
                          </a:solidFill>
                        </a:rPr>
                        <a:t>6,505,378</a:t>
                      </a:r>
                    </a:p>
                  </a:txBody>
                  <a:tcPr marL="45720" marR="4572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8930234"/>
                  </a:ext>
                </a:extLst>
              </a:tr>
            </a:tbl>
          </a:graphicData>
        </a:graphic>
      </p:graphicFrame>
      <p:pic>
        <p:nvPicPr>
          <p:cNvPr id="8" name="Picture 7">
            <a:extLst>
              <a:ext uri="{FF2B5EF4-FFF2-40B4-BE49-F238E27FC236}">
                <a16:creationId xmlns:a16="http://schemas.microsoft.com/office/drawing/2014/main" id="{EDCD7059-BBA6-4649-ACC3-75E9182FDB25}"/>
              </a:ext>
            </a:extLst>
          </p:cNvPr>
          <p:cNvPicPr>
            <a:picLocks noChangeAspect="1"/>
          </p:cNvPicPr>
          <p:nvPr/>
        </p:nvPicPr>
        <p:blipFill>
          <a:blip r:embed="rId2"/>
          <a:stretch>
            <a:fillRect/>
          </a:stretch>
        </p:blipFill>
        <p:spPr>
          <a:xfrm>
            <a:off x="262304" y="2824450"/>
            <a:ext cx="2723783" cy="1517730"/>
          </a:xfrm>
          <a:prstGeom prst="rect">
            <a:avLst/>
          </a:prstGeom>
        </p:spPr>
      </p:pic>
    </p:spTree>
    <p:extLst>
      <p:ext uri="{BB962C8B-B14F-4D97-AF65-F5344CB8AC3E}">
        <p14:creationId xmlns:p14="http://schemas.microsoft.com/office/powerpoint/2010/main" val="106901333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6EE3E3-CF03-4B18-9218-7AD5DF2577AE}"/>
              </a:ext>
            </a:extLst>
          </p:cNvPr>
          <p:cNvSpPr>
            <a:spLocks noGrp="1"/>
          </p:cNvSpPr>
          <p:nvPr>
            <p:ph type="body" sz="quarter" idx="15"/>
          </p:nvPr>
        </p:nvSpPr>
        <p:spPr>
          <a:xfrm>
            <a:off x="330195" y="2527476"/>
            <a:ext cx="4042020" cy="1969770"/>
          </a:xfrm>
        </p:spPr>
        <p:txBody>
          <a:bodyPr/>
          <a:lstStyle/>
          <a:p>
            <a:r>
              <a:rPr lang="en-GB" dirty="0"/>
              <a:t>How did we approach the analysis?</a:t>
            </a:r>
          </a:p>
        </p:txBody>
      </p:sp>
      <p:sp>
        <p:nvSpPr>
          <p:cNvPr id="3" name="Text Placeholder 2">
            <a:extLst>
              <a:ext uri="{FF2B5EF4-FFF2-40B4-BE49-F238E27FC236}">
                <a16:creationId xmlns:a16="http://schemas.microsoft.com/office/drawing/2014/main" id="{B948D4A6-9D55-4829-B795-C3AE161E7345}"/>
              </a:ext>
            </a:extLst>
          </p:cNvPr>
          <p:cNvSpPr>
            <a:spLocks noGrp="1"/>
          </p:cNvSpPr>
          <p:nvPr>
            <p:ph type="body" sz="quarter" idx="17"/>
          </p:nvPr>
        </p:nvSpPr>
        <p:spPr/>
        <p:txBody>
          <a:bodyPr/>
          <a:lstStyle/>
          <a:p>
            <a:r>
              <a:rPr lang="en-GB"/>
              <a:t>02</a:t>
            </a:r>
          </a:p>
        </p:txBody>
      </p:sp>
    </p:spTree>
    <p:extLst>
      <p:ext uri="{BB962C8B-B14F-4D97-AF65-F5344CB8AC3E}">
        <p14:creationId xmlns:p14="http://schemas.microsoft.com/office/powerpoint/2010/main" val="25277376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2D490-6922-4DEC-8463-EBA8DD0923E6}"/>
              </a:ext>
            </a:extLst>
          </p:cNvPr>
          <p:cNvSpPr>
            <a:spLocks noGrp="1"/>
          </p:cNvSpPr>
          <p:nvPr>
            <p:ph type="title"/>
          </p:nvPr>
        </p:nvSpPr>
        <p:spPr/>
        <p:txBody>
          <a:bodyPr/>
          <a:lstStyle/>
          <a:p>
            <a:r>
              <a:rPr lang="en-GB"/>
              <a:t>Analytical framework </a:t>
            </a:r>
          </a:p>
        </p:txBody>
      </p:sp>
      <p:pic>
        <p:nvPicPr>
          <p:cNvPr id="6" name="Picture 5">
            <a:extLst>
              <a:ext uri="{FF2B5EF4-FFF2-40B4-BE49-F238E27FC236}">
                <a16:creationId xmlns:a16="http://schemas.microsoft.com/office/drawing/2014/main" id="{5D2E982D-AE14-45BB-BFF9-92259E8DBB05}"/>
              </a:ext>
            </a:extLst>
          </p:cNvPr>
          <p:cNvPicPr>
            <a:picLocks noChangeAspect="1"/>
          </p:cNvPicPr>
          <p:nvPr/>
        </p:nvPicPr>
        <p:blipFill>
          <a:blip r:embed="rId3"/>
          <a:stretch>
            <a:fillRect/>
          </a:stretch>
        </p:blipFill>
        <p:spPr>
          <a:xfrm>
            <a:off x="6758730" y="932169"/>
            <a:ext cx="2116330" cy="1722595"/>
          </a:xfrm>
          <a:prstGeom prst="rect">
            <a:avLst/>
          </a:prstGeom>
        </p:spPr>
      </p:pic>
      <p:pic>
        <p:nvPicPr>
          <p:cNvPr id="7" name="Content Placeholder 13" descr="Diagram&#10;&#10;Description automatically generated">
            <a:extLst>
              <a:ext uri="{FF2B5EF4-FFF2-40B4-BE49-F238E27FC236}">
                <a16:creationId xmlns:a16="http://schemas.microsoft.com/office/drawing/2014/main" id="{972E4436-B969-45B6-8F45-67363332472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600210" y="2654764"/>
            <a:ext cx="2433370" cy="2105733"/>
          </a:xfrm>
          <a:prstGeom prst="rect">
            <a:avLst/>
          </a:prstGeom>
        </p:spPr>
      </p:pic>
      <p:sp>
        <p:nvSpPr>
          <p:cNvPr id="8" name="TextBox 7">
            <a:extLst>
              <a:ext uri="{FF2B5EF4-FFF2-40B4-BE49-F238E27FC236}">
                <a16:creationId xmlns:a16="http://schemas.microsoft.com/office/drawing/2014/main" id="{136BBCFD-794A-46AE-9B4D-D20FB73D8BEC}"/>
              </a:ext>
            </a:extLst>
          </p:cNvPr>
          <p:cNvSpPr txBox="1"/>
          <p:nvPr/>
        </p:nvSpPr>
        <p:spPr bwMode="auto">
          <a:xfrm>
            <a:off x="322780" y="1292479"/>
            <a:ext cx="3027456" cy="262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spcAft>
                <a:spcPts val="513"/>
              </a:spcAft>
            </a:pPr>
            <a:r>
              <a:rPr lang="en-GB" sz="1100" dirty="0">
                <a:solidFill>
                  <a:srgbClr val="646467"/>
                </a:solidFill>
              </a:rPr>
              <a:t>Climate risk is defined as the potential for a climate event to result in harm (damage) to National Grid’s assets. </a:t>
            </a:r>
          </a:p>
          <a:p>
            <a:pPr>
              <a:spcAft>
                <a:spcPts val="513"/>
              </a:spcAft>
            </a:pPr>
            <a:r>
              <a:rPr lang="en-GB" sz="1100" b="0" dirty="0">
                <a:solidFill>
                  <a:srgbClr val="646467"/>
                </a:solidFill>
              </a:rPr>
              <a:t>Risk is determined as a function of three components:  ​</a:t>
            </a:r>
          </a:p>
          <a:p>
            <a:pPr marL="146607" indent="-146607">
              <a:spcAft>
                <a:spcPts val="513"/>
              </a:spcAft>
              <a:buFont typeface="Arial" panose="020B0604020202020204" pitchFamily="34" charset="0"/>
              <a:buChar char="•"/>
            </a:pPr>
            <a:r>
              <a:rPr lang="en-GB" sz="1100" dirty="0">
                <a:solidFill>
                  <a:srgbClr val="646467"/>
                </a:solidFill>
              </a:rPr>
              <a:t>Hazard: </a:t>
            </a:r>
            <a:r>
              <a:rPr lang="en-GB" sz="1100" b="0" dirty="0">
                <a:solidFill>
                  <a:srgbClr val="646467"/>
                </a:solidFill>
              </a:rPr>
              <a:t>a climate event which can cause damage to assets and infrastructure. Estimated from spatial climate data. ​</a:t>
            </a:r>
          </a:p>
          <a:p>
            <a:pPr marL="146607" indent="-146607">
              <a:spcAft>
                <a:spcPts val="513"/>
              </a:spcAft>
              <a:buFont typeface="Arial" panose="020B0604020202020204" pitchFamily="34" charset="0"/>
              <a:buChar char="•"/>
            </a:pPr>
            <a:r>
              <a:rPr lang="en-GB" sz="1100" dirty="0">
                <a:solidFill>
                  <a:srgbClr val="646467"/>
                </a:solidFill>
              </a:rPr>
              <a:t>Vulnerability: </a:t>
            </a:r>
            <a:r>
              <a:rPr lang="en-GB" sz="1100" b="0" dirty="0">
                <a:solidFill>
                  <a:srgbClr val="646467"/>
                </a:solidFill>
              </a:rPr>
              <a:t>asset sensitivity to physical harm from climate hazards. Based on general characteristics of asset types.​</a:t>
            </a:r>
          </a:p>
          <a:p>
            <a:pPr marL="146607" indent="-146607">
              <a:spcAft>
                <a:spcPts val="513"/>
              </a:spcAft>
              <a:buFont typeface="Arial" panose="020B0604020202020204" pitchFamily="34" charset="0"/>
              <a:buChar char="•"/>
            </a:pPr>
            <a:r>
              <a:rPr lang="en-GB" sz="1100" dirty="0">
                <a:solidFill>
                  <a:srgbClr val="646467"/>
                </a:solidFill>
              </a:rPr>
              <a:t>Exposure: </a:t>
            </a:r>
            <a:r>
              <a:rPr lang="en-GB" sz="1100" b="0" dirty="0">
                <a:solidFill>
                  <a:srgbClr val="646467"/>
                </a:solidFill>
              </a:rPr>
              <a:t>asset location relative to hazard location.​ From spatial asset data.</a:t>
            </a:r>
          </a:p>
        </p:txBody>
      </p:sp>
      <p:sp>
        <p:nvSpPr>
          <p:cNvPr id="9" name="Rectangle 8">
            <a:extLst>
              <a:ext uri="{FF2B5EF4-FFF2-40B4-BE49-F238E27FC236}">
                <a16:creationId xmlns:a16="http://schemas.microsoft.com/office/drawing/2014/main" id="{BC2A519F-6D63-4AAF-B86E-5D8CEAB42D7A}"/>
              </a:ext>
            </a:extLst>
          </p:cNvPr>
          <p:cNvSpPr/>
          <p:nvPr/>
        </p:nvSpPr>
        <p:spPr bwMode="auto">
          <a:xfrm>
            <a:off x="3851461" y="1292479"/>
            <a:ext cx="2510453" cy="3468018"/>
          </a:xfrm>
          <a:prstGeom prst="rect">
            <a:avLst/>
          </a:prstGeom>
          <a:solidFill>
            <a:schemeClr val="accent1"/>
          </a:solidFill>
          <a:ln w="9525" cap="flat" cmpd="sng" algn="ctr">
            <a:noFill/>
            <a:prstDash val="solid"/>
            <a:round/>
            <a:headEnd type="none" w="med" len="med"/>
            <a:tailEnd type="none" w="med" len="med"/>
          </a:ln>
          <a:effectLst/>
        </p:spPr>
        <p:txBody>
          <a:bodyPr vert="horz" wrap="square" lIns="78186" tIns="39094" rIns="78186" bIns="39094" numCol="1" rtlCol="0" anchor="ctr" anchorCtr="0" compatLnSpc="1">
            <a:prstTxWarp prst="textNoShape">
              <a:avLst/>
            </a:prstTxWarp>
          </a:bodyPr>
          <a:lstStyle/>
          <a:p>
            <a:pPr algn="ctr"/>
            <a:r>
              <a:rPr lang="en-GB" sz="1400" b="0" dirty="0">
                <a:solidFill>
                  <a:schemeClr val="bg1"/>
                </a:solidFill>
              </a:rPr>
              <a:t>The analytical framework allows a high-level understanding of the potential risk posed by different hazards to different types of assets. ​ </a:t>
            </a:r>
          </a:p>
          <a:p>
            <a:pPr algn="ctr"/>
            <a:endParaRPr lang="en-GB" sz="1200" b="0" dirty="0">
              <a:solidFill>
                <a:schemeClr val="bg1"/>
              </a:solidFill>
            </a:endParaRPr>
          </a:p>
          <a:p>
            <a:pPr algn="ctr"/>
            <a:r>
              <a:rPr lang="en-GB" sz="1200" b="0" dirty="0">
                <a:solidFill>
                  <a:schemeClr val="bg1"/>
                </a:solidFill>
              </a:rPr>
              <a:t>The assessment can inform a wider understanding of overall system vulnerability to the changing climate.</a:t>
            </a:r>
          </a:p>
          <a:p>
            <a:pPr algn="ctr"/>
            <a:endParaRPr lang="en-GB" sz="1200" b="0" dirty="0">
              <a:solidFill>
                <a:schemeClr val="bg1"/>
              </a:solidFill>
            </a:endParaRPr>
          </a:p>
          <a:p>
            <a:pPr algn="ctr"/>
            <a:r>
              <a:rPr lang="en-GB" sz="1000" b="0" dirty="0">
                <a:solidFill>
                  <a:schemeClr val="bg1"/>
                </a:solidFill>
              </a:rPr>
              <a:t>Framework does not currently include criticality, adaptive capacity or other aspects of risk.</a:t>
            </a:r>
          </a:p>
        </p:txBody>
      </p:sp>
      <p:sp>
        <p:nvSpPr>
          <p:cNvPr id="3" name="Text Placeholder 2">
            <a:extLst>
              <a:ext uri="{FF2B5EF4-FFF2-40B4-BE49-F238E27FC236}">
                <a16:creationId xmlns:a16="http://schemas.microsoft.com/office/drawing/2014/main" id="{4420871A-7A93-4DF2-8E16-6AD4A1233656}"/>
              </a:ext>
            </a:extLst>
          </p:cNvPr>
          <p:cNvSpPr>
            <a:spLocks noGrp="1"/>
          </p:cNvSpPr>
          <p:nvPr>
            <p:ph type="body" sz="quarter" idx="16"/>
          </p:nvPr>
        </p:nvSpPr>
        <p:spPr>
          <a:xfrm>
            <a:off x="322780" y="866332"/>
            <a:ext cx="6722687" cy="263149"/>
          </a:xfrm>
        </p:spPr>
        <p:txBody>
          <a:bodyPr/>
          <a:lstStyle/>
          <a:p>
            <a:r>
              <a:rPr lang="en-GB" sz="1710" dirty="0"/>
              <a:t>Risk as a combination of hazard, vulnerability and exposure </a:t>
            </a:r>
          </a:p>
        </p:txBody>
      </p:sp>
      <p:sp>
        <p:nvSpPr>
          <p:cNvPr id="11" name="TextBox 10">
            <a:extLst>
              <a:ext uri="{FF2B5EF4-FFF2-40B4-BE49-F238E27FC236}">
                <a16:creationId xmlns:a16="http://schemas.microsoft.com/office/drawing/2014/main" id="{E9EA619E-D2DE-4657-A194-FF91E6A39ED8}"/>
              </a:ext>
            </a:extLst>
          </p:cNvPr>
          <p:cNvSpPr txBox="1"/>
          <p:nvPr/>
        </p:nvSpPr>
        <p:spPr bwMode="auto">
          <a:xfrm>
            <a:off x="197808" y="4122815"/>
            <a:ext cx="3277399" cy="769441"/>
          </a:xfrm>
          <a:prstGeom prst="rect">
            <a:avLst/>
          </a:prstGeom>
          <a:solidFill>
            <a:schemeClr val="bg1"/>
          </a:solidFill>
          <a:ln>
            <a:noFill/>
          </a:ln>
        </p:spPr>
        <p:txBody>
          <a:bodyPr wrap="square">
            <a:spAutoFit/>
          </a:bodyPr>
          <a:lstStyle/>
          <a:p>
            <a:r>
              <a:rPr lang="en-GB" sz="1100" b="0" dirty="0"/>
              <a:t>The analytical framework adopted is based on the conceptual risk framework set out by the Intergovernmental Panel on Climate Change (IPCC) in their 5th Assessment Report</a:t>
            </a:r>
          </a:p>
        </p:txBody>
      </p:sp>
    </p:spTree>
    <p:extLst>
      <p:ext uri="{BB962C8B-B14F-4D97-AF65-F5344CB8AC3E}">
        <p14:creationId xmlns:p14="http://schemas.microsoft.com/office/powerpoint/2010/main" val="82758034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ower line tower&#10;&#10;Description automatically generated with low confidence">
            <a:extLst>
              <a:ext uri="{FF2B5EF4-FFF2-40B4-BE49-F238E27FC236}">
                <a16:creationId xmlns:a16="http://schemas.microsoft.com/office/drawing/2014/main" id="{AD2F8975-8B67-4881-A137-8C8368D2DB2C}"/>
              </a:ext>
            </a:extLst>
          </p:cNvPr>
          <p:cNvPicPr>
            <a:picLocks noGrp="1" noChangeAspect="1"/>
          </p:cNvPicPr>
          <p:nvPr>
            <p:ph type="pic" sz="quarter" idx="18"/>
          </p:nvPr>
        </p:nvPicPr>
        <p:blipFill>
          <a:blip r:embed="rId3"/>
          <a:srcRect l="25138" r="25138"/>
          <a:stretch>
            <a:fillRect/>
          </a:stretch>
        </p:blipFill>
        <p:spPr>
          <a:xfrm>
            <a:off x="6242851" y="1062500"/>
            <a:ext cx="2577149" cy="3454400"/>
          </a:xfrm>
        </p:spPr>
      </p:pic>
      <p:sp>
        <p:nvSpPr>
          <p:cNvPr id="3" name="Title 2">
            <a:extLst>
              <a:ext uri="{FF2B5EF4-FFF2-40B4-BE49-F238E27FC236}">
                <a16:creationId xmlns:a16="http://schemas.microsoft.com/office/drawing/2014/main" id="{221BD415-7253-43F2-894C-3B1A7BBBB774}"/>
              </a:ext>
            </a:extLst>
          </p:cNvPr>
          <p:cNvSpPr>
            <a:spLocks noGrp="1"/>
          </p:cNvSpPr>
          <p:nvPr>
            <p:ph type="title"/>
          </p:nvPr>
        </p:nvSpPr>
        <p:spPr/>
        <p:txBody>
          <a:bodyPr/>
          <a:lstStyle/>
          <a:p>
            <a:r>
              <a:rPr lang="en-GB" dirty="0"/>
              <a:t>Asset exposure</a:t>
            </a:r>
          </a:p>
        </p:txBody>
      </p:sp>
      <p:sp>
        <p:nvSpPr>
          <p:cNvPr id="4" name="Text Placeholder 3">
            <a:extLst>
              <a:ext uri="{FF2B5EF4-FFF2-40B4-BE49-F238E27FC236}">
                <a16:creationId xmlns:a16="http://schemas.microsoft.com/office/drawing/2014/main" id="{FA98314F-C0FB-4417-A0E4-9209CB7ADDB6}"/>
              </a:ext>
            </a:extLst>
          </p:cNvPr>
          <p:cNvSpPr>
            <a:spLocks noGrp="1"/>
          </p:cNvSpPr>
          <p:nvPr>
            <p:ph type="body" sz="quarter" idx="16"/>
          </p:nvPr>
        </p:nvSpPr>
        <p:spPr>
          <a:xfrm>
            <a:off x="324000" y="1062500"/>
            <a:ext cx="2592239" cy="3077766"/>
          </a:xfrm>
        </p:spPr>
        <p:txBody>
          <a:bodyPr/>
          <a:lstStyle/>
          <a:p>
            <a:r>
              <a:rPr lang="en-GB" sz="1800" b="0" kern="1200" dirty="0">
                <a:solidFill>
                  <a:srgbClr val="55555A"/>
                </a:solidFill>
                <a:latin typeface="Arial"/>
                <a:ea typeface="ＭＳ Ｐゴシック"/>
              </a:rPr>
              <a:t>Source data on asset type and georeferenced location was assembled</a:t>
            </a:r>
          </a:p>
          <a:p>
            <a:r>
              <a:rPr lang="en-GB" sz="1800" b="0" kern="1200" dirty="0">
                <a:solidFill>
                  <a:srgbClr val="55555A"/>
                </a:solidFill>
                <a:latin typeface="Arial"/>
                <a:ea typeface="ＭＳ Ｐゴシック"/>
              </a:rPr>
              <a:t>Assets mapped to the geospatial reference grid set by the climate data</a:t>
            </a:r>
          </a:p>
          <a:p>
            <a:r>
              <a:rPr lang="en-GB" b="0" kern="1200" dirty="0">
                <a:solidFill>
                  <a:srgbClr val="55555A"/>
                </a:solidFill>
                <a:latin typeface="Arial"/>
                <a:ea typeface="ＭＳ Ｐゴシック"/>
              </a:rPr>
              <a:t>Individual asset is exposed if the climate hazard occurs in the same grid cell</a:t>
            </a:r>
            <a:endParaRPr lang="en-GB" dirty="0"/>
          </a:p>
        </p:txBody>
      </p:sp>
      <p:graphicFrame>
        <p:nvGraphicFramePr>
          <p:cNvPr id="8" name="Content Placeholder 2">
            <a:extLst>
              <a:ext uri="{FF2B5EF4-FFF2-40B4-BE49-F238E27FC236}">
                <a16:creationId xmlns:a16="http://schemas.microsoft.com/office/drawing/2014/main" id="{6D9FBFA3-3EB4-4AD3-BC0E-D0DEA114C492}"/>
              </a:ext>
            </a:extLst>
          </p:cNvPr>
          <p:cNvGraphicFramePr>
            <a:graphicFrameLocks/>
          </p:cNvGraphicFramePr>
          <p:nvPr>
            <p:extLst>
              <p:ext uri="{D42A27DB-BD31-4B8C-83A1-F6EECF244321}">
                <p14:modId xmlns:p14="http://schemas.microsoft.com/office/powerpoint/2010/main" val="1004946026"/>
              </p:ext>
            </p:extLst>
          </p:nvPr>
        </p:nvGraphicFramePr>
        <p:xfrm>
          <a:off x="3202595" y="727359"/>
          <a:ext cx="2801118" cy="4169401"/>
        </p:xfrm>
        <a:graphic>
          <a:graphicData uri="http://schemas.openxmlformats.org/drawingml/2006/table">
            <a:tbl>
              <a:tblPr/>
              <a:tblGrid>
                <a:gridCol w="2801118">
                  <a:extLst>
                    <a:ext uri="{9D8B030D-6E8A-4147-A177-3AD203B41FA5}">
                      <a16:colId xmlns:a16="http://schemas.microsoft.com/office/drawing/2014/main" val="1520376346"/>
                    </a:ext>
                  </a:extLst>
                </a:gridCol>
              </a:tblGrid>
              <a:tr h="297783">
                <a:tc>
                  <a:txBody>
                    <a:bodyPr/>
                    <a:lstStyle/>
                    <a:p>
                      <a:pPr algn="ctr" rtl="0" fontAlgn="ctr"/>
                      <a:r>
                        <a:rPr lang="en-GB" sz="1000" b="0" kern="1200" dirty="0">
                          <a:solidFill>
                            <a:srgbClr val="55555A"/>
                          </a:solidFill>
                          <a:latin typeface="Arial"/>
                          <a:ea typeface="ＭＳ Ｐゴシック"/>
                          <a:cs typeface="+mn-cs"/>
                        </a:rPr>
                        <a:t>Regulator, offtake (UK), take (US) and compressor stations </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0483050"/>
                  </a:ext>
                </a:extLst>
              </a:tr>
              <a:tr h="131913">
                <a:tc>
                  <a:txBody>
                    <a:bodyPr/>
                    <a:lstStyle/>
                    <a:p>
                      <a:pPr algn="ctr" rtl="0" fontAlgn="ctr"/>
                      <a:r>
                        <a:rPr lang="en-GB" sz="1000" b="0" kern="1200">
                          <a:solidFill>
                            <a:srgbClr val="55555A"/>
                          </a:solidFill>
                          <a:latin typeface="Arial"/>
                          <a:ea typeface="ＭＳ Ｐゴシック"/>
                          <a:cs typeface="+mn-cs"/>
                        </a:rPr>
                        <a:t>Gas pipeline network </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6520955"/>
                  </a:ext>
                </a:extLst>
              </a:tr>
              <a:tr h="131913">
                <a:tc>
                  <a:txBody>
                    <a:bodyPr/>
                    <a:lstStyle/>
                    <a:p>
                      <a:pPr algn="ctr" rtl="0" fontAlgn="ctr"/>
                      <a:r>
                        <a:rPr lang="en-GB" sz="1000" b="0" kern="1200">
                          <a:solidFill>
                            <a:srgbClr val="55555A"/>
                          </a:solidFill>
                          <a:latin typeface="Arial"/>
                          <a:ea typeface="ＭＳ Ｐゴシック"/>
                          <a:cs typeface="+mn-cs"/>
                        </a:rPr>
                        <a:t>Gas valves </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795670"/>
                  </a:ext>
                </a:extLst>
              </a:tr>
              <a:tr h="137264">
                <a:tc>
                  <a:txBody>
                    <a:bodyPr/>
                    <a:lstStyle/>
                    <a:p>
                      <a:pPr algn="ctr" rtl="0" fontAlgn="ctr"/>
                      <a:r>
                        <a:rPr lang="en-GB" sz="1000" b="0" kern="1200">
                          <a:solidFill>
                            <a:srgbClr val="55555A"/>
                          </a:solidFill>
                          <a:latin typeface="Arial"/>
                          <a:ea typeface="ＭＳ Ｐゴシック"/>
                          <a:cs typeface="+mn-cs"/>
                        </a:rPr>
                        <a:t>Gas terminals​ </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6986263"/>
                  </a:ext>
                </a:extLst>
              </a:tr>
              <a:tr h="297783">
                <a:tc>
                  <a:txBody>
                    <a:bodyPr/>
                    <a:lstStyle/>
                    <a:p>
                      <a:pPr algn="ctr" rtl="0" fontAlgn="ctr"/>
                      <a:r>
                        <a:rPr lang="en-GB" sz="1000" b="0" kern="1200">
                          <a:solidFill>
                            <a:srgbClr val="55555A"/>
                          </a:solidFill>
                          <a:latin typeface="Arial"/>
                          <a:ea typeface="ＭＳ Ｐゴシック"/>
                          <a:cs typeface="+mn-cs"/>
                        </a:rPr>
                        <a:t>LNG and CNG storage stations​  &amp; LNG importation terminal​</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1186734"/>
                  </a:ext>
                </a:extLst>
              </a:tr>
              <a:tr h="159520">
                <a:tc>
                  <a:txBody>
                    <a:bodyPr/>
                    <a:lstStyle/>
                    <a:p>
                      <a:pPr algn="ctr" rtl="0" fontAlgn="ctr"/>
                      <a:r>
                        <a:rPr lang="en-GB" sz="1000" b="0" kern="1200">
                          <a:solidFill>
                            <a:srgbClr val="55555A"/>
                          </a:solidFill>
                          <a:latin typeface="Arial"/>
                          <a:ea typeface="ＭＳ Ｐゴシック"/>
                          <a:cs typeface="+mn-cs"/>
                        </a:rPr>
                        <a:t>Gas meters</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8206185"/>
                  </a:ext>
                </a:extLst>
              </a:tr>
              <a:tr h="297783">
                <a:tc>
                  <a:txBody>
                    <a:bodyPr/>
                    <a:lstStyle/>
                    <a:p>
                      <a:pPr algn="ctr" rtl="0" fontAlgn="ctr"/>
                      <a:r>
                        <a:rPr lang="en-GB" sz="1000" b="0" kern="1200">
                          <a:solidFill>
                            <a:srgbClr val="55555A"/>
                          </a:solidFill>
                          <a:latin typeface="Arial"/>
                          <a:ea typeface="ＭＳ Ｐゴシック"/>
                          <a:cs typeface="+mn-cs"/>
                        </a:rPr>
                        <a:t>Overhead electricity transmission infrastructure</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377526"/>
                  </a:ext>
                </a:extLst>
              </a:tr>
              <a:tr h="214848">
                <a:tc>
                  <a:txBody>
                    <a:bodyPr/>
                    <a:lstStyle/>
                    <a:p>
                      <a:pPr algn="ctr" rtl="0" fontAlgn="ctr"/>
                      <a:r>
                        <a:rPr lang="en-GB" sz="1000" b="0" kern="1200">
                          <a:solidFill>
                            <a:srgbClr val="55555A"/>
                          </a:solidFill>
                          <a:latin typeface="Arial"/>
                          <a:ea typeface="ＭＳ Ｐゴシック"/>
                          <a:cs typeface="+mn-cs"/>
                        </a:rPr>
                        <a:t>Electricity transmission towers</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55963037"/>
                  </a:ext>
                </a:extLst>
              </a:tr>
              <a:tr h="214848">
                <a:tc>
                  <a:txBody>
                    <a:bodyPr/>
                    <a:lstStyle/>
                    <a:p>
                      <a:pPr algn="ctr" rtl="0" fontAlgn="ctr"/>
                      <a:r>
                        <a:rPr lang="en-GB" sz="1000" b="0" kern="1200">
                          <a:solidFill>
                            <a:srgbClr val="55555A"/>
                          </a:solidFill>
                          <a:latin typeface="Arial"/>
                          <a:ea typeface="ＭＳ Ｐゴシック"/>
                          <a:cs typeface="+mn-cs"/>
                        </a:rPr>
                        <a:t>Overhead electricity distribution </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1190982"/>
                  </a:ext>
                </a:extLst>
              </a:tr>
              <a:tr h="214848">
                <a:tc>
                  <a:txBody>
                    <a:bodyPr/>
                    <a:lstStyle/>
                    <a:p>
                      <a:pPr algn="ctr" rtl="0" fontAlgn="ctr"/>
                      <a:r>
                        <a:rPr lang="en-GB" sz="1000" b="0" kern="1200">
                          <a:solidFill>
                            <a:srgbClr val="55555A"/>
                          </a:solidFill>
                          <a:latin typeface="Arial"/>
                          <a:ea typeface="ＭＳ Ｐゴシック"/>
                          <a:cs typeface="+mn-cs"/>
                        </a:rPr>
                        <a:t>Electricity distribution poles</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9073992"/>
                  </a:ext>
                </a:extLst>
              </a:tr>
              <a:tr h="194114">
                <a:tc>
                  <a:txBody>
                    <a:bodyPr/>
                    <a:lstStyle/>
                    <a:p>
                      <a:pPr algn="ctr" rtl="0" fontAlgn="ctr"/>
                      <a:r>
                        <a:rPr lang="en-GB" sz="1000" b="0" kern="1200">
                          <a:solidFill>
                            <a:srgbClr val="55555A"/>
                          </a:solidFill>
                          <a:latin typeface="Arial"/>
                          <a:ea typeface="ＭＳ Ｐゴシック"/>
                          <a:cs typeface="+mn-cs"/>
                        </a:rPr>
                        <a:t>Underground cables </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9182181"/>
                  </a:ext>
                </a:extLst>
              </a:tr>
              <a:tr h="148099">
                <a:tc>
                  <a:txBody>
                    <a:bodyPr/>
                    <a:lstStyle/>
                    <a:p>
                      <a:pPr algn="ctr" rtl="0" fontAlgn="ctr"/>
                      <a:r>
                        <a:rPr lang="en-GB" sz="1000" b="0" kern="1200">
                          <a:solidFill>
                            <a:srgbClr val="55555A"/>
                          </a:solidFill>
                          <a:latin typeface="Arial"/>
                          <a:ea typeface="ＭＳ Ｐゴシック"/>
                          <a:cs typeface="+mn-cs"/>
                        </a:rPr>
                        <a:t>Transformers</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6948196"/>
                  </a:ext>
                </a:extLst>
              </a:tr>
              <a:tr h="148099">
                <a:tc>
                  <a:txBody>
                    <a:bodyPr/>
                    <a:lstStyle/>
                    <a:p>
                      <a:pPr algn="ctr" rtl="0" fontAlgn="ctr"/>
                      <a:r>
                        <a:rPr lang="en-GB" sz="1000" b="0" kern="1200">
                          <a:solidFill>
                            <a:srgbClr val="55555A"/>
                          </a:solidFill>
                          <a:latin typeface="Arial"/>
                          <a:ea typeface="ＭＳ Ｐゴシック"/>
                          <a:cs typeface="+mn-cs"/>
                        </a:rPr>
                        <a:t>Manholes</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8481050"/>
                  </a:ext>
                </a:extLst>
              </a:tr>
              <a:tr h="131913">
                <a:tc>
                  <a:txBody>
                    <a:bodyPr/>
                    <a:lstStyle/>
                    <a:p>
                      <a:pPr algn="ctr" rtl="0" fontAlgn="ctr"/>
                      <a:r>
                        <a:rPr lang="en-GB" sz="1000" b="0" kern="1200">
                          <a:solidFill>
                            <a:srgbClr val="55555A"/>
                          </a:solidFill>
                          <a:latin typeface="Arial"/>
                          <a:ea typeface="ＭＳ Ｐゴシック"/>
                          <a:cs typeface="+mn-cs"/>
                        </a:rPr>
                        <a:t>Vaults </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171557"/>
                  </a:ext>
                </a:extLst>
              </a:tr>
              <a:tr h="272502">
                <a:tc>
                  <a:txBody>
                    <a:bodyPr/>
                    <a:lstStyle/>
                    <a:p>
                      <a:pPr algn="ctr" rtl="0" fontAlgn="ctr"/>
                      <a:r>
                        <a:rPr lang="en-GB" sz="1000" b="0" kern="1200">
                          <a:solidFill>
                            <a:srgbClr val="55555A"/>
                          </a:solidFill>
                          <a:latin typeface="Arial"/>
                          <a:ea typeface="ＭＳ Ｐゴシック"/>
                          <a:cs typeface="+mn-cs"/>
                        </a:rPr>
                        <a:t>Electricity substations </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9331677"/>
                  </a:ext>
                </a:extLst>
              </a:tr>
              <a:tr h="207338">
                <a:tc>
                  <a:txBody>
                    <a:bodyPr/>
                    <a:lstStyle/>
                    <a:p>
                      <a:pPr algn="ctr" rtl="0" fontAlgn="ctr"/>
                      <a:r>
                        <a:rPr lang="en-GB" sz="1000" b="0" kern="1200">
                          <a:solidFill>
                            <a:srgbClr val="55555A"/>
                          </a:solidFill>
                          <a:latin typeface="Arial"/>
                          <a:ea typeface="ＭＳ Ｐゴシック"/>
                          <a:cs typeface="+mn-cs"/>
                        </a:rPr>
                        <a:t>Converter stations </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1109121"/>
                  </a:ext>
                </a:extLst>
              </a:tr>
              <a:tr h="131913">
                <a:tc>
                  <a:txBody>
                    <a:bodyPr/>
                    <a:lstStyle/>
                    <a:p>
                      <a:pPr algn="ctr" rtl="0" fontAlgn="ctr"/>
                      <a:r>
                        <a:rPr lang="en-GB" sz="1000" b="0" kern="1200">
                          <a:solidFill>
                            <a:srgbClr val="55555A"/>
                          </a:solidFill>
                          <a:latin typeface="Arial"/>
                          <a:ea typeface="ＭＳ Ｐゴシック"/>
                          <a:cs typeface="+mn-cs"/>
                        </a:rPr>
                        <a:t>Generation assets​ </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02697846"/>
                  </a:ext>
                </a:extLst>
              </a:tr>
              <a:tr h="227276">
                <a:tc>
                  <a:txBody>
                    <a:bodyPr/>
                    <a:lstStyle/>
                    <a:p>
                      <a:pPr algn="ctr" rtl="0" fontAlgn="ctr"/>
                      <a:r>
                        <a:rPr lang="en-GB" sz="1000" b="0" kern="1200" dirty="0">
                          <a:solidFill>
                            <a:srgbClr val="55555A"/>
                          </a:solidFill>
                          <a:latin typeface="Arial"/>
                          <a:ea typeface="ＭＳ Ｐゴシック"/>
                          <a:cs typeface="+mn-cs"/>
                        </a:rPr>
                        <a:t>Offices/Service Centres</a:t>
                      </a:r>
                    </a:p>
                  </a:txBody>
                  <a:tcPr marL="24489" marR="24489" marT="24489" marB="24489"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0122814"/>
                  </a:ext>
                </a:extLst>
              </a:tr>
            </a:tbl>
          </a:graphicData>
        </a:graphic>
      </p:graphicFrame>
    </p:spTree>
    <p:extLst>
      <p:ext uri="{BB962C8B-B14F-4D97-AF65-F5344CB8AC3E}">
        <p14:creationId xmlns:p14="http://schemas.microsoft.com/office/powerpoint/2010/main" val="1080351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1BD415-7253-43F2-894C-3B1A7BBBB774}"/>
              </a:ext>
            </a:extLst>
          </p:cNvPr>
          <p:cNvSpPr>
            <a:spLocks noGrp="1"/>
          </p:cNvSpPr>
          <p:nvPr>
            <p:ph type="title"/>
          </p:nvPr>
        </p:nvSpPr>
        <p:spPr/>
        <p:txBody>
          <a:bodyPr/>
          <a:lstStyle/>
          <a:p>
            <a:r>
              <a:rPr lang="en-GB"/>
              <a:t>Climate hazards </a:t>
            </a:r>
          </a:p>
        </p:txBody>
      </p:sp>
      <p:graphicFrame>
        <p:nvGraphicFramePr>
          <p:cNvPr id="11" name="Table 3">
            <a:extLst>
              <a:ext uri="{FF2B5EF4-FFF2-40B4-BE49-F238E27FC236}">
                <a16:creationId xmlns:a16="http://schemas.microsoft.com/office/drawing/2014/main" id="{FAF5AE74-84D0-464E-9A0D-A979A7E8B5DE}"/>
              </a:ext>
            </a:extLst>
          </p:cNvPr>
          <p:cNvGraphicFramePr>
            <a:graphicFrameLocks/>
          </p:cNvGraphicFramePr>
          <p:nvPr>
            <p:extLst>
              <p:ext uri="{D42A27DB-BD31-4B8C-83A1-F6EECF244321}">
                <p14:modId xmlns:p14="http://schemas.microsoft.com/office/powerpoint/2010/main" val="3871089441"/>
              </p:ext>
            </p:extLst>
          </p:nvPr>
        </p:nvGraphicFramePr>
        <p:xfrm>
          <a:off x="2614399" y="185164"/>
          <a:ext cx="6270304" cy="4590603"/>
        </p:xfrm>
        <a:graphic>
          <a:graphicData uri="http://schemas.openxmlformats.org/drawingml/2006/table">
            <a:tbl>
              <a:tblPr firstRow="1" bandRow="1">
                <a:tableStyleId>{5940675A-B579-460E-94D1-54222C63F5DA}</a:tableStyleId>
              </a:tblPr>
              <a:tblGrid>
                <a:gridCol w="1710072">
                  <a:extLst>
                    <a:ext uri="{9D8B030D-6E8A-4147-A177-3AD203B41FA5}">
                      <a16:colId xmlns:a16="http://schemas.microsoft.com/office/drawing/2014/main" val="2127945106"/>
                    </a:ext>
                  </a:extLst>
                </a:gridCol>
                <a:gridCol w="4560232">
                  <a:extLst>
                    <a:ext uri="{9D8B030D-6E8A-4147-A177-3AD203B41FA5}">
                      <a16:colId xmlns:a16="http://schemas.microsoft.com/office/drawing/2014/main" val="325729867"/>
                    </a:ext>
                  </a:extLst>
                </a:gridCol>
              </a:tblGrid>
              <a:tr h="449107">
                <a:tc>
                  <a:txBody>
                    <a:bodyPr/>
                    <a:lstStyle/>
                    <a:p>
                      <a:endParaRPr lang="en-US" sz="1200">
                        <a:solidFill>
                          <a:schemeClr val="tx1"/>
                        </a:solidFill>
                        <a:latin typeface="Arial" panose="020B0604020202020204" pitchFamily="34" charset="0"/>
                        <a:cs typeface="Arial" panose="020B0604020202020204" pitchFamily="34" charset="0"/>
                      </a:endParaRP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b="1" i="1" dirty="0">
                          <a:solidFill>
                            <a:schemeClr val="tx1"/>
                          </a:solidFill>
                          <a:latin typeface="Arial" panose="020B0604020202020204" pitchFamily="34" charset="0"/>
                          <a:cs typeface="Arial" panose="020B0604020202020204" pitchFamily="34" charset="0"/>
                        </a:rPr>
                        <a:t>Threshold</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3095328"/>
                  </a:ext>
                </a:extLst>
              </a:tr>
              <a:tr h="449107">
                <a:tc>
                  <a:txBody>
                    <a:bodyPr/>
                    <a:lstStyle/>
                    <a:p>
                      <a:r>
                        <a:rPr lang="en-US" sz="1400" dirty="0">
                          <a:solidFill>
                            <a:schemeClr val="tx1"/>
                          </a:solidFill>
                          <a:latin typeface="Arial" panose="020B0604020202020204" pitchFamily="34" charset="0"/>
                          <a:cs typeface="Arial" panose="020B0604020202020204" pitchFamily="34" charset="0"/>
                        </a:rPr>
                        <a:t>Coastal flooding</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000" b="0" dirty="0">
                          <a:solidFill>
                            <a:schemeClr val="tx1"/>
                          </a:solidFill>
                          <a:latin typeface="Arial" panose="020B0604020202020204" pitchFamily="34" charset="0"/>
                          <a:cs typeface="Arial" panose="020B0604020202020204" pitchFamily="34" charset="0"/>
                        </a:rPr>
                        <a:t>Frequency of occurrence of coastal flooding and future impacts due to sea level rise</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71458227"/>
                  </a:ext>
                </a:extLst>
              </a:tr>
              <a:tr h="449107">
                <a:tc>
                  <a:txBody>
                    <a:bodyPr/>
                    <a:lstStyle/>
                    <a:p>
                      <a:r>
                        <a:rPr lang="en-US" sz="1400">
                          <a:solidFill>
                            <a:schemeClr val="tx1"/>
                          </a:solidFill>
                          <a:latin typeface="Arial" panose="020B0604020202020204" pitchFamily="34" charset="0"/>
                          <a:cs typeface="Arial" panose="020B0604020202020204" pitchFamily="34" charset="0"/>
                        </a:rPr>
                        <a:t>River flooding </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000" b="0">
                          <a:solidFill>
                            <a:schemeClr val="tx1"/>
                          </a:solidFill>
                          <a:latin typeface="Arial" panose="020B0604020202020204" pitchFamily="34" charset="0"/>
                          <a:cs typeface="Arial" panose="020B0604020202020204" pitchFamily="34" charset="0"/>
                        </a:rPr>
                        <a:t>Frequency of occurrence of riverine flooding and future impacts due to increase in extreme rainfall precipitation</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75520664"/>
                  </a:ext>
                </a:extLst>
              </a:tr>
              <a:tr h="449107">
                <a:tc>
                  <a:txBody>
                    <a:bodyPr/>
                    <a:lstStyle/>
                    <a:p>
                      <a:r>
                        <a:rPr lang="en-US" sz="1400">
                          <a:solidFill>
                            <a:schemeClr val="tx1"/>
                          </a:solidFill>
                          <a:latin typeface="Arial" panose="020B0604020202020204" pitchFamily="34" charset="0"/>
                          <a:cs typeface="Arial" panose="020B0604020202020204" pitchFamily="34" charset="0"/>
                        </a:rPr>
                        <a:t>High temperatures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000" b="0">
                          <a:solidFill>
                            <a:schemeClr val="tx1"/>
                          </a:solidFill>
                          <a:latin typeface="Arial" panose="020B0604020202020204" pitchFamily="34" charset="0"/>
                          <a:cs typeface="Arial" panose="020B0604020202020204" pitchFamily="34" charset="0"/>
                        </a:rPr>
                        <a:t>Number of days per year when maximum daily temperature is above 30 °C (86 °F) for the UK, 95 °F (35 °C) for the US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4051195"/>
                  </a:ext>
                </a:extLst>
              </a:tr>
              <a:tr h="449107">
                <a:tc>
                  <a:txBody>
                    <a:bodyPr/>
                    <a:lstStyle/>
                    <a:p>
                      <a:r>
                        <a:rPr lang="en-US" sz="1400">
                          <a:solidFill>
                            <a:schemeClr val="tx1"/>
                          </a:solidFill>
                          <a:latin typeface="Arial" panose="020B0604020202020204" pitchFamily="34" charset="0"/>
                          <a:cs typeface="Arial" panose="020B0604020202020204" pitchFamily="34" charset="0"/>
                        </a:rPr>
                        <a:t>Low temperatures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00" b="0">
                          <a:solidFill>
                            <a:schemeClr val="tx1"/>
                          </a:solidFill>
                          <a:latin typeface="Arial" panose="020B0604020202020204" pitchFamily="34" charset="0"/>
                          <a:cs typeface="Arial" panose="020B0604020202020204" pitchFamily="34" charset="0"/>
                        </a:rPr>
                        <a:t>Number of days per year when maximum daily temperatures is below 0 </a:t>
                      </a:r>
                      <a:r>
                        <a:rPr lang="en-US" sz="1000" b="0" baseline="30000">
                          <a:solidFill>
                            <a:schemeClr val="tx1"/>
                          </a:solidFill>
                          <a:latin typeface="Arial" panose="020B0604020202020204" pitchFamily="34" charset="0"/>
                          <a:cs typeface="Arial" panose="020B0604020202020204" pitchFamily="34" charset="0"/>
                        </a:rPr>
                        <a:t>°</a:t>
                      </a:r>
                      <a:r>
                        <a:rPr lang="en-US" sz="1000" b="0">
                          <a:solidFill>
                            <a:schemeClr val="tx1"/>
                          </a:solidFill>
                          <a:latin typeface="Arial" panose="020B0604020202020204" pitchFamily="34" charset="0"/>
                          <a:cs typeface="Arial" panose="020B0604020202020204" pitchFamily="34" charset="0"/>
                        </a:rPr>
                        <a:t>C (32 °F) for the UK, below 10 °F (-12  °C) for the US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6449678"/>
                  </a:ext>
                </a:extLst>
              </a:tr>
              <a:tr h="449107">
                <a:tc>
                  <a:txBody>
                    <a:bodyPr/>
                    <a:lstStyle/>
                    <a:p>
                      <a:r>
                        <a:rPr lang="en-US" sz="1400">
                          <a:solidFill>
                            <a:schemeClr val="tx1"/>
                          </a:solidFill>
                          <a:latin typeface="Arial" panose="020B0604020202020204" pitchFamily="34" charset="0"/>
                          <a:cs typeface="Arial" panose="020B0604020202020204" pitchFamily="34" charset="0"/>
                        </a:rPr>
                        <a:t>Heatwave </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00000"/>
                        </a:lnSpc>
                        <a:spcBef>
                          <a:spcPct val="0"/>
                        </a:spcBef>
                        <a:spcAft>
                          <a:spcPts val="600"/>
                        </a:spcAft>
                        <a:buClr>
                          <a:schemeClr val="tx1"/>
                        </a:buClr>
                        <a:buSzTx/>
                        <a:buFontTx/>
                        <a:buNone/>
                        <a:tabLst/>
                        <a:defRPr/>
                      </a:pPr>
                      <a:r>
                        <a:rPr lang="en-US" sz="1000" b="0">
                          <a:solidFill>
                            <a:schemeClr val="tx1"/>
                          </a:solidFill>
                          <a:latin typeface="Arial" panose="020B0604020202020204" pitchFamily="34" charset="0"/>
                          <a:cs typeface="Arial" panose="020B0604020202020204" pitchFamily="34" charset="0"/>
                        </a:rPr>
                        <a:t>Number of times per year when both maximum daily temperature above 30 °C (90 °F) and minimum daily temperature above 20</a:t>
                      </a:r>
                      <a:r>
                        <a:rPr lang="en-US" sz="1000" b="0" baseline="30000">
                          <a:solidFill>
                            <a:schemeClr val="tx1"/>
                          </a:solidFill>
                          <a:latin typeface="Arial" panose="020B0604020202020204" pitchFamily="34" charset="0"/>
                          <a:cs typeface="Arial" panose="020B0604020202020204" pitchFamily="34" charset="0"/>
                        </a:rPr>
                        <a:t> </a:t>
                      </a:r>
                      <a:r>
                        <a:rPr lang="en-US" sz="1000" b="0">
                          <a:solidFill>
                            <a:schemeClr val="tx1"/>
                          </a:solidFill>
                          <a:latin typeface="Arial" panose="020B0604020202020204" pitchFamily="34" charset="0"/>
                          <a:cs typeface="Arial" panose="020B0604020202020204" pitchFamily="34" charset="0"/>
                        </a:rPr>
                        <a:t>°C (70 °F) for 3 days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633968"/>
                  </a:ext>
                </a:extLst>
              </a:tr>
              <a:tr h="449107">
                <a:tc>
                  <a:txBody>
                    <a:bodyPr/>
                    <a:lstStyle/>
                    <a:p>
                      <a:r>
                        <a:rPr lang="en-US" sz="1400">
                          <a:solidFill>
                            <a:schemeClr val="tx1"/>
                          </a:solidFill>
                          <a:latin typeface="Arial" panose="020B0604020202020204" pitchFamily="34" charset="0"/>
                          <a:cs typeface="Arial" panose="020B0604020202020204" pitchFamily="34" charset="0"/>
                        </a:rPr>
                        <a:t>High winds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000" b="0">
                          <a:solidFill>
                            <a:schemeClr val="tx1"/>
                          </a:solidFill>
                          <a:latin typeface="Arial" panose="020B0604020202020204" pitchFamily="34" charset="0"/>
                          <a:cs typeface="Arial" panose="020B0604020202020204" pitchFamily="34" charset="0"/>
                        </a:rPr>
                        <a:t>Number of days per year when maximum daily wind gust is above 34 m/s (76 mph)</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3326546"/>
                  </a:ext>
                </a:extLst>
              </a:tr>
              <a:tr h="449107">
                <a:tc>
                  <a:txBody>
                    <a:bodyPr/>
                    <a:lstStyle/>
                    <a:p>
                      <a:r>
                        <a:rPr lang="en-US" sz="1400">
                          <a:solidFill>
                            <a:schemeClr val="tx1"/>
                          </a:solidFill>
                          <a:latin typeface="Arial" panose="020B0604020202020204" pitchFamily="34" charset="0"/>
                          <a:cs typeface="Arial" panose="020B0604020202020204" pitchFamily="34" charset="0"/>
                        </a:rPr>
                        <a:t>Compound events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Arial" panose="020B0604020202020204" pitchFamily="34" charset="0"/>
                          <a:cs typeface="Arial" panose="020B0604020202020204" pitchFamily="34" charset="0"/>
                        </a:rPr>
                        <a:t>Number of days per year when both maximum daily wind gusts above 25 m/s (~60 mph) and precipitation over 25 mm (1 inch) in the same day (split for summer and winter seasons). </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0593587"/>
                  </a:ext>
                </a:extLst>
              </a:tr>
              <a:tr h="449107">
                <a:tc>
                  <a:txBody>
                    <a:bodyPr/>
                    <a:lstStyle/>
                    <a:p>
                      <a:r>
                        <a:rPr lang="en-US" sz="1400">
                          <a:solidFill>
                            <a:schemeClr val="tx1"/>
                          </a:solidFill>
                          <a:latin typeface="Arial" panose="020B0604020202020204" pitchFamily="34" charset="0"/>
                          <a:cs typeface="Arial" panose="020B0604020202020204" pitchFamily="34" charset="0"/>
                        </a:rPr>
                        <a:t>Freeze thaw</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043056" rtl="0" eaLnBrk="1" fontAlgn="auto" latinLnBrk="0" hangingPunct="1">
                        <a:lnSpc>
                          <a:spcPct val="100000"/>
                        </a:lnSpc>
                        <a:spcBef>
                          <a:spcPts val="0"/>
                        </a:spcBef>
                        <a:spcAft>
                          <a:spcPts val="0"/>
                        </a:spcAft>
                        <a:buClrTx/>
                        <a:buSzTx/>
                        <a:buFontTx/>
                        <a:buNone/>
                        <a:tabLst/>
                        <a:defRPr/>
                      </a:pPr>
                      <a:r>
                        <a:rPr lang="en-US" sz="1000" b="0">
                          <a:solidFill>
                            <a:schemeClr val="tx1"/>
                          </a:solidFill>
                          <a:latin typeface="Arial" panose="020B0604020202020204" pitchFamily="34" charset="0"/>
                          <a:cs typeface="Arial" panose="020B0604020202020204" pitchFamily="34" charset="0"/>
                        </a:rPr>
                        <a:t>Number of days per year when temperature cycles above and below 0 °C (32 °F)  in the same day</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9784300"/>
                  </a:ext>
                </a:extLst>
              </a:tr>
              <a:tr h="449107">
                <a:tc>
                  <a:txBody>
                    <a:bodyPr/>
                    <a:lstStyle/>
                    <a:p>
                      <a:r>
                        <a:rPr lang="en-US" sz="1400" dirty="0">
                          <a:solidFill>
                            <a:schemeClr val="tx1"/>
                          </a:solidFill>
                          <a:latin typeface="Arial" panose="020B0604020202020204" pitchFamily="34" charset="0"/>
                          <a:cs typeface="Arial" panose="020B0604020202020204" pitchFamily="34" charset="0"/>
                        </a:rPr>
                        <a:t>Lightning </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000" b="0" dirty="0">
                          <a:solidFill>
                            <a:schemeClr val="tx1"/>
                          </a:solidFill>
                          <a:latin typeface="Arial" panose="020B0604020202020204" pitchFamily="34" charset="0"/>
                          <a:cs typeface="Arial" panose="020B0604020202020204" pitchFamily="34" charset="0"/>
                        </a:rPr>
                        <a:t>Frequency of lightning events</a:t>
                      </a:r>
                    </a:p>
                  </a:txBody>
                  <a:tcPr marL="45720" marR="4572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55000318"/>
                  </a:ext>
                </a:extLst>
              </a:tr>
            </a:tbl>
          </a:graphicData>
        </a:graphic>
      </p:graphicFrame>
      <p:grpSp>
        <p:nvGrpSpPr>
          <p:cNvPr id="10" name="Group 9">
            <a:extLst>
              <a:ext uri="{FF2B5EF4-FFF2-40B4-BE49-F238E27FC236}">
                <a16:creationId xmlns:a16="http://schemas.microsoft.com/office/drawing/2014/main" id="{D450D212-22E5-43A7-A1E1-10AF0009DC63}"/>
              </a:ext>
            </a:extLst>
          </p:cNvPr>
          <p:cNvGrpSpPr/>
          <p:nvPr/>
        </p:nvGrpSpPr>
        <p:grpSpPr>
          <a:xfrm>
            <a:off x="708513" y="675510"/>
            <a:ext cx="590403" cy="582279"/>
            <a:chOff x="2898609" y="1195638"/>
            <a:chExt cx="845217" cy="833588"/>
          </a:xfrm>
        </p:grpSpPr>
        <p:pic>
          <p:nvPicPr>
            <p:cNvPr id="14" name="Graphic 13" descr="Wave outline">
              <a:extLst>
                <a:ext uri="{FF2B5EF4-FFF2-40B4-BE49-F238E27FC236}">
                  <a16:creationId xmlns:a16="http://schemas.microsoft.com/office/drawing/2014/main" id="{1F4FACBD-BC11-448E-8EDE-F9BE2035E9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3832" y="1218900"/>
              <a:ext cx="706854" cy="706854"/>
            </a:xfrm>
            <a:prstGeom prst="rect">
              <a:avLst/>
            </a:prstGeom>
          </p:spPr>
        </p:pic>
        <p:sp>
          <p:nvSpPr>
            <p:cNvPr id="15" name="Oval 14">
              <a:extLst>
                <a:ext uri="{FF2B5EF4-FFF2-40B4-BE49-F238E27FC236}">
                  <a16:creationId xmlns:a16="http://schemas.microsoft.com/office/drawing/2014/main" id="{23776A77-E9D7-4C28-9C4D-4994FECB4F22}"/>
                </a:ext>
              </a:extLst>
            </p:cNvPr>
            <p:cNvSpPr/>
            <p:nvPr/>
          </p:nvSpPr>
          <p:spPr>
            <a:xfrm>
              <a:off x="2898609" y="1195638"/>
              <a:ext cx="845217" cy="833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6"/>
            </a:p>
          </p:txBody>
        </p:sp>
      </p:grpSp>
      <p:grpSp>
        <p:nvGrpSpPr>
          <p:cNvPr id="16" name="Group 15">
            <a:extLst>
              <a:ext uri="{FF2B5EF4-FFF2-40B4-BE49-F238E27FC236}">
                <a16:creationId xmlns:a16="http://schemas.microsoft.com/office/drawing/2014/main" id="{8D98F0D6-3907-43CE-8313-0A998E037607}"/>
              </a:ext>
            </a:extLst>
          </p:cNvPr>
          <p:cNvGrpSpPr/>
          <p:nvPr/>
        </p:nvGrpSpPr>
        <p:grpSpPr>
          <a:xfrm>
            <a:off x="708513" y="1539998"/>
            <a:ext cx="576000" cy="576000"/>
            <a:chOff x="2914650" y="2174207"/>
            <a:chExt cx="845217" cy="833588"/>
          </a:xfrm>
        </p:grpSpPr>
        <p:sp>
          <p:nvSpPr>
            <p:cNvPr id="17" name="Oval 16">
              <a:extLst>
                <a:ext uri="{FF2B5EF4-FFF2-40B4-BE49-F238E27FC236}">
                  <a16:creationId xmlns:a16="http://schemas.microsoft.com/office/drawing/2014/main" id="{0C9C70E9-1B4A-4713-A7AF-80551A1AD7DC}"/>
                </a:ext>
              </a:extLst>
            </p:cNvPr>
            <p:cNvSpPr/>
            <p:nvPr/>
          </p:nvSpPr>
          <p:spPr>
            <a:xfrm>
              <a:off x="2914650" y="2174207"/>
              <a:ext cx="845217" cy="833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09487" fontAlgn="auto">
                <a:spcBef>
                  <a:spcPts val="0"/>
                </a:spcBef>
                <a:spcAft>
                  <a:spcPts val="0"/>
                </a:spcAft>
                <a:buClrTx/>
              </a:pPr>
              <a:endParaRPr lang="en-GB" sz="1428" b="0" kern="1200">
                <a:solidFill>
                  <a:srgbClr val="FFFFFF"/>
                </a:solidFill>
                <a:latin typeface="Arial"/>
                <a:ea typeface="ＭＳ Ｐゴシック"/>
              </a:endParaRPr>
            </a:p>
          </p:txBody>
        </p:sp>
        <p:pic>
          <p:nvPicPr>
            <p:cNvPr id="18" name="Graphic 17" descr="Thermometer with solid fill">
              <a:extLst>
                <a:ext uri="{FF2B5EF4-FFF2-40B4-BE49-F238E27FC236}">
                  <a16:creationId xmlns:a16="http://schemas.microsoft.com/office/drawing/2014/main" id="{419F841E-C83D-4D34-ACD3-11EED15799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70395" y="2224138"/>
              <a:ext cx="733725" cy="733725"/>
            </a:xfrm>
            <a:prstGeom prst="rect">
              <a:avLst/>
            </a:prstGeom>
          </p:spPr>
        </p:pic>
      </p:grpSp>
      <p:grpSp>
        <p:nvGrpSpPr>
          <p:cNvPr id="19" name="Group 18">
            <a:extLst>
              <a:ext uri="{FF2B5EF4-FFF2-40B4-BE49-F238E27FC236}">
                <a16:creationId xmlns:a16="http://schemas.microsoft.com/office/drawing/2014/main" id="{9AFB17FD-9BA1-4CE5-9E3A-AF64C1D14E2C}"/>
              </a:ext>
            </a:extLst>
          </p:cNvPr>
          <p:cNvGrpSpPr/>
          <p:nvPr/>
        </p:nvGrpSpPr>
        <p:grpSpPr>
          <a:xfrm>
            <a:off x="1693475" y="1083170"/>
            <a:ext cx="590403" cy="582280"/>
            <a:chOff x="2792155" y="1998266"/>
            <a:chExt cx="845217" cy="833588"/>
          </a:xfrm>
        </p:grpSpPr>
        <p:sp>
          <p:nvSpPr>
            <p:cNvPr id="20" name="Oval 19">
              <a:extLst>
                <a:ext uri="{FF2B5EF4-FFF2-40B4-BE49-F238E27FC236}">
                  <a16:creationId xmlns:a16="http://schemas.microsoft.com/office/drawing/2014/main" id="{FB60F812-E3A5-4FE9-BB2B-06C851B8A529}"/>
                </a:ext>
              </a:extLst>
            </p:cNvPr>
            <p:cNvSpPr/>
            <p:nvPr/>
          </p:nvSpPr>
          <p:spPr>
            <a:xfrm>
              <a:off x="2792155" y="1998266"/>
              <a:ext cx="845217" cy="833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 descr="Flood symbol - Free weather icons">
              <a:extLst>
                <a:ext uri="{FF2B5EF4-FFF2-40B4-BE49-F238E27FC236}">
                  <a16:creationId xmlns:a16="http://schemas.microsoft.com/office/drawing/2014/main" id="{75E21EB7-E54C-4F79-993B-3925B2172C7E}"/>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40408" y="2132552"/>
              <a:ext cx="565016" cy="565016"/>
            </a:xfrm>
            <a:prstGeom prst="rect">
              <a:avLst/>
            </a:prstGeom>
            <a:noFill/>
            <a:ln>
              <a:noFill/>
            </a:ln>
          </p:spPr>
        </p:pic>
      </p:grpSp>
      <p:grpSp>
        <p:nvGrpSpPr>
          <p:cNvPr id="22" name="Group 21">
            <a:extLst>
              <a:ext uri="{FF2B5EF4-FFF2-40B4-BE49-F238E27FC236}">
                <a16:creationId xmlns:a16="http://schemas.microsoft.com/office/drawing/2014/main" id="{C1EBC8CE-E80D-413C-9F00-E69199D84AE1}"/>
              </a:ext>
            </a:extLst>
          </p:cNvPr>
          <p:cNvGrpSpPr/>
          <p:nvPr/>
        </p:nvGrpSpPr>
        <p:grpSpPr>
          <a:xfrm>
            <a:off x="708513" y="2410749"/>
            <a:ext cx="576000" cy="576000"/>
            <a:chOff x="6622606" y="2036739"/>
            <a:chExt cx="845217" cy="833588"/>
          </a:xfrm>
        </p:grpSpPr>
        <p:sp>
          <p:nvSpPr>
            <p:cNvPr id="23" name="Oval 22">
              <a:extLst>
                <a:ext uri="{FF2B5EF4-FFF2-40B4-BE49-F238E27FC236}">
                  <a16:creationId xmlns:a16="http://schemas.microsoft.com/office/drawing/2014/main" id="{23BB2E4C-4DD7-4411-8378-FC055F44834C}"/>
                </a:ext>
              </a:extLst>
            </p:cNvPr>
            <p:cNvSpPr/>
            <p:nvPr/>
          </p:nvSpPr>
          <p:spPr>
            <a:xfrm>
              <a:off x="6622606" y="2036739"/>
              <a:ext cx="845217" cy="833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descr="Sun outline">
              <a:extLst>
                <a:ext uri="{FF2B5EF4-FFF2-40B4-BE49-F238E27FC236}">
                  <a16:creationId xmlns:a16="http://schemas.microsoft.com/office/drawing/2014/main" id="{C1F66F93-149C-4D2C-981D-515C040B0B1F}"/>
                </a:ext>
              </a:extLst>
            </p:cNvPr>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40876" y="2137634"/>
              <a:ext cx="631797" cy="631797"/>
            </a:xfrm>
            <a:prstGeom prst="rect">
              <a:avLst/>
            </a:prstGeom>
          </p:spPr>
        </p:pic>
      </p:grpSp>
      <p:grpSp>
        <p:nvGrpSpPr>
          <p:cNvPr id="25" name="Group 24">
            <a:extLst>
              <a:ext uri="{FF2B5EF4-FFF2-40B4-BE49-F238E27FC236}">
                <a16:creationId xmlns:a16="http://schemas.microsoft.com/office/drawing/2014/main" id="{AF4914FC-9E90-49B3-AE75-B60CDF162101}"/>
              </a:ext>
            </a:extLst>
          </p:cNvPr>
          <p:cNvGrpSpPr/>
          <p:nvPr/>
        </p:nvGrpSpPr>
        <p:grpSpPr>
          <a:xfrm>
            <a:off x="1707878" y="1986772"/>
            <a:ext cx="576000" cy="576000"/>
            <a:chOff x="2787525" y="4437110"/>
            <a:chExt cx="857999" cy="833588"/>
          </a:xfrm>
        </p:grpSpPr>
        <p:sp>
          <p:nvSpPr>
            <p:cNvPr id="26" name="Oval 25">
              <a:extLst>
                <a:ext uri="{FF2B5EF4-FFF2-40B4-BE49-F238E27FC236}">
                  <a16:creationId xmlns:a16="http://schemas.microsoft.com/office/drawing/2014/main" id="{B26D8162-FEA4-4609-817B-E15884151B2F}"/>
                </a:ext>
              </a:extLst>
            </p:cNvPr>
            <p:cNvSpPr/>
            <p:nvPr/>
          </p:nvSpPr>
          <p:spPr>
            <a:xfrm>
              <a:off x="2800307" y="4437110"/>
              <a:ext cx="845217" cy="833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c 26" descr="Thermometer outline">
              <a:extLst>
                <a:ext uri="{FF2B5EF4-FFF2-40B4-BE49-F238E27FC236}">
                  <a16:creationId xmlns:a16="http://schemas.microsoft.com/office/drawing/2014/main" id="{B015E5BD-DFDD-4F90-B648-567EFFE28D3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87525" y="4490432"/>
              <a:ext cx="697352" cy="697352"/>
            </a:xfrm>
            <a:prstGeom prst="rect">
              <a:avLst/>
            </a:prstGeom>
          </p:spPr>
        </p:pic>
        <p:pic>
          <p:nvPicPr>
            <p:cNvPr id="28" name="Graphic 27" descr="Snowflake outline">
              <a:extLst>
                <a:ext uri="{FF2B5EF4-FFF2-40B4-BE49-F238E27FC236}">
                  <a16:creationId xmlns:a16="http://schemas.microsoft.com/office/drawing/2014/main" id="{EE490E3E-B175-45ED-B209-EB61614436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93183" y="4580946"/>
              <a:ext cx="422566" cy="422566"/>
            </a:xfrm>
            <a:prstGeom prst="rect">
              <a:avLst/>
            </a:prstGeom>
          </p:spPr>
        </p:pic>
      </p:grpSp>
      <p:grpSp>
        <p:nvGrpSpPr>
          <p:cNvPr id="29" name="Group 28">
            <a:extLst>
              <a:ext uri="{FF2B5EF4-FFF2-40B4-BE49-F238E27FC236}">
                <a16:creationId xmlns:a16="http://schemas.microsoft.com/office/drawing/2014/main" id="{F15056E4-A2B6-43E5-8618-F71E0813C5D6}"/>
              </a:ext>
            </a:extLst>
          </p:cNvPr>
          <p:cNvGrpSpPr/>
          <p:nvPr/>
        </p:nvGrpSpPr>
        <p:grpSpPr>
          <a:xfrm>
            <a:off x="1707878" y="3796852"/>
            <a:ext cx="576000" cy="576000"/>
            <a:chOff x="6628799" y="4375435"/>
            <a:chExt cx="867821" cy="833588"/>
          </a:xfrm>
        </p:grpSpPr>
        <p:sp>
          <p:nvSpPr>
            <p:cNvPr id="30" name="Oval 29">
              <a:extLst>
                <a:ext uri="{FF2B5EF4-FFF2-40B4-BE49-F238E27FC236}">
                  <a16:creationId xmlns:a16="http://schemas.microsoft.com/office/drawing/2014/main" id="{51536D48-94F8-4709-B1D8-6E26A0FBBB3D}"/>
                </a:ext>
              </a:extLst>
            </p:cNvPr>
            <p:cNvSpPr/>
            <p:nvPr/>
          </p:nvSpPr>
          <p:spPr>
            <a:xfrm>
              <a:off x="6651403" y="4375435"/>
              <a:ext cx="845217" cy="833588"/>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Graphic 30" descr="Sun outline">
              <a:extLst>
                <a:ext uri="{FF2B5EF4-FFF2-40B4-BE49-F238E27FC236}">
                  <a16:creationId xmlns:a16="http://schemas.microsoft.com/office/drawing/2014/main" id="{5451CCC0-AEFD-41DE-A3B8-11CA1C36EEC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54191" y="4612088"/>
              <a:ext cx="404758" cy="404758"/>
            </a:xfrm>
            <a:prstGeom prst="rect">
              <a:avLst/>
            </a:prstGeom>
          </p:spPr>
        </p:pic>
        <p:pic>
          <p:nvPicPr>
            <p:cNvPr id="32" name="Graphic 31" descr="Snowflake outline">
              <a:extLst>
                <a:ext uri="{FF2B5EF4-FFF2-40B4-BE49-F238E27FC236}">
                  <a16:creationId xmlns:a16="http://schemas.microsoft.com/office/drawing/2014/main" id="{C07CDBC8-C1EF-4C9B-9FAC-7DF3A3F5997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28799" y="4564506"/>
              <a:ext cx="499365" cy="499365"/>
            </a:xfrm>
            <a:prstGeom prst="rect">
              <a:avLst/>
            </a:prstGeom>
          </p:spPr>
        </p:pic>
      </p:grpSp>
      <p:grpSp>
        <p:nvGrpSpPr>
          <p:cNvPr id="33" name="Group 32">
            <a:extLst>
              <a:ext uri="{FF2B5EF4-FFF2-40B4-BE49-F238E27FC236}">
                <a16:creationId xmlns:a16="http://schemas.microsoft.com/office/drawing/2014/main" id="{5B061F82-BB40-4ABA-A9DC-508E80070413}"/>
              </a:ext>
            </a:extLst>
          </p:cNvPr>
          <p:cNvGrpSpPr/>
          <p:nvPr/>
        </p:nvGrpSpPr>
        <p:grpSpPr>
          <a:xfrm>
            <a:off x="1707878" y="2897791"/>
            <a:ext cx="576000" cy="576000"/>
            <a:chOff x="6651403" y="802106"/>
            <a:chExt cx="845217" cy="833588"/>
          </a:xfrm>
        </p:grpSpPr>
        <p:sp>
          <p:nvSpPr>
            <p:cNvPr id="34" name="Oval 33">
              <a:extLst>
                <a:ext uri="{FF2B5EF4-FFF2-40B4-BE49-F238E27FC236}">
                  <a16:creationId xmlns:a16="http://schemas.microsoft.com/office/drawing/2014/main" id="{5E127E2C-DC34-4483-9892-961387E7F07C}"/>
                </a:ext>
              </a:extLst>
            </p:cNvPr>
            <p:cNvSpPr/>
            <p:nvPr/>
          </p:nvSpPr>
          <p:spPr>
            <a:xfrm>
              <a:off x="6651403" y="802106"/>
              <a:ext cx="845217" cy="833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Windy with solid fill">
              <a:extLst>
                <a:ext uri="{FF2B5EF4-FFF2-40B4-BE49-F238E27FC236}">
                  <a16:creationId xmlns:a16="http://schemas.microsoft.com/office/drawing/2014/main" id="{B89BEDBE-9132-4323-803B-F65D6764FCF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661769" y="809666"/>
              <a:ext cx="806054" cy="806054"/>
            </a:xfrm>
            <a:prstGeom prst="rect">
              <a:avLst/>
            </a:prstGeom>
          </p:spPr>
        </p:pic>
      </p:grpSp>
      <p:grpSp>
        <p:nvGrpSpPr>
          <p:cNvPr id="36" name="Group 35">
            <a:extLst>
              <a:ext uri="{FF2B5EF4-FFF2-40B4-BE49-F238E27FC236}">
                <a16:creationId xmlns:a16="http://schemas.microsoft.com/office/drawing/2014/main" id="{A3F526FE-93F3-4274-B913-8A9B942917B0}"/>
              </a:ext>
            </a:extLst>
          </p:cNvPr>
          <p:cNvGrpSpPr/>
          <p:nvPr/>
        </p:nvGrpSpPr>
        <p:grpSpPr>
          <a:xfrm>
            <a:off x="708513" y="4174618"/>
            <a:ext cx="576000" cy="576000"/>
            <a:chOff x="9549624" y="3422719"/>
            <a:chExt cx="845217" cy="833588"/>
          </a:xfrm>
        </p:grpSpPr>
        <p:sp>
          <p:nvSpPr>
            <p:cNvPr id="37" name="Freeform: Shape 36">
              <a:extLst>
                <a:ext uri="{FF2B5EF4-FFF2-40B4-BE49-F238E27FC236}">
                  <a16:creationId xmlns:a16="http://schemas.microsoft.com/office/drawing/2014/main" id="{4A772676-D48F-46CD-AAF6-B93E0A745A30}"/>
                </a:ext>
              </a:extLst>
            </p:cNvPr>
            <p:cNvSpPr/>
            <p:nvPr/>
          </p:nvSpPr>
          <p:spPr>
            <a:xfrm>
              <a:off x="9842283" y="3583615"/>
              <a:ext cx="326751" cy="514495"/>
            </a:xfrm>
            <a:custGeom>
              <a:avLst/>
              <a:gdLst>
                <a:gd name="connsiteX0" fmla="*/ 138931 w 138931"/>
                <a:gd name="connsiteY0" fmla="*/ 69466 h 208397"/>
                <a:gd name="connsiteX1" fmla="*/ 64864 w 138931"/>
                <a:gd name="connsiteY1" fmla="*/ 69466 h 208397"/>
                <a:gd name="connsiteX2" fmla="*/ 92650 w 138931"/>
                <a:gd name="connsiteY2" fmla="*/ 0 h 208397"/>
                <a:gd name="connsiteX3" fmla="*/ 27265 w 138931"/>
                <a:gd name="connsiteY3" fmla="*/ 0 h 208397"/>
                <a:gd name="connsiteX4" fmla="*/ 0 w 138931"/>
                <a:gd name="connsiteY4" fmla="*/ 112882 h 208397"/>
                <a:gd name="connsiteX5" fmla="*/ 55573 w 138931"/>
                <a:gd name="connsiteY5" fmla="*/ 112882 h 208397"/>
                <a:gd name="connsiteX6" fmla="*/ 21708 w 138931"/>
                <a:gd name="connsiteY6" fmla="*/ 208397 h 208397"/>
                <a:gd name="connsiteX7" fmla="*/ 138931 w 138931"/>
                <a:gd name="connsiteY7" fmla="*/ 69466 h 20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931" h="208397">
                  <a:moveTo>
                    <a:pt x="138931" y="69466"/>
                  </a:moveTo>
                  <a:lnTo>
                    <a:pt x="64864" y="69466"/>
                  </a:lnTo>
                  <a:lnTo>
                    <a:pt x="92650" y="0"/>
                  </a:lnTo>
                  <a:lnTo>
                    <a:pt x="27265" y="0"/>
                  </a:lnTo>
                  <a:lnTo>
                    <a:pt x="0" y="112882"/>
                  </a:lnTo>
                  <a:lnTo>
                    <a:pt x="55573" y="112882"/>
                  </a:lnTo>
                  <a:lnTo>
                    <a:pt x="21708" y="208397"/>
                  </a:lnTo>
                  <a:lnTo>
                    <a:pt x="138931" y="69466"/>
                  </a:lnTo>
                  <a:close/>
                </a:path>
              </a:pathLst>
            </a:custGeom>
            <a:solidFill>
              <a:schemeClr val="tx2"/>
            </a:solidFill>
            <a:ln w="8632" cap="flat">
              <a:solidFill>
                <a:schemeClr val="bg1">
                  <a:lumMod val="65000"/>
                </a:schemeClr>
              </a:solidFill>
              <a:prstDash val="solid"/>
              <a:miter/>
            </a:ln>
          </p:spPr>
          <p:txBody>
            <a:bodyPr rtlCol="0" anchor="ctr"/>
            <a:lstStyle/>
            <a:p>
              <a:endParaRPr lang="en-GB"/>
            </a:p>
          </p:txBody>
        </p:sp>
        <p:sp>
          <p:nvSpPr>
            <p:cNvPr id="38" name="Oval 37">
              <a:extLst>
                <a:ext uri="{FF2B5EF4-FFF2-40B4-BE49-F238E27FC236}">
                  <a16:creationId xmlns:a16="http://schemas.microsoft.com/office/drawing/2014/main" id="{820C84C1-637E-43F4-B7B2-B5A6B0BE57F3}"/>
                </a:ext>
              </a:extLst>
            </p:cNvPr>
            <p:cNvSpPr/>
            <p:nvPr/>
          </p:nvSpPr>
          <p:spPr>
            <a:xfrm>
              <a:off x="9549624" y="3422719"/>
              <a:ext cx="845217" cy="833588"/>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12D23502-FCB7-4ED0-8556-7306EA096993}"/>
              </a:ext>
            </a:extLst>
          </p:cNvPr>
          <p:cNvGrpSpPr/>
          <p:nvPr/>
        </p:nvGrpSpPr>
        <p:grpSpPr>
          <a:xfrm>
            <a:off x="708513" y="3315357"/>
            <a:ext cx="576000" cy="576000"/>
            <a:chOff x="8180763" y="2627428"/>
            <a:chExt cx="845217" cy="833588"/>
          </a:xfrm>
        </p:grpSpPr>
        <p:sp>
          <p:nvSpPr>
            <p:cNvPr id="40" name="Oval 39">
              <a:extLst>
                <a:ext uri="{FF2B5EF4-FFF2-40B4-BE49-F238E27FC236}">
                  <a16:creationId xmlns:a16="http://schemas.microsoft.com/office/drawing/2014/main" id="{E39034FE-005C-417C-88F5-90B7E85D5B7F}"/>
                </a:ext>
              </a:extLst>
            </p:cNvPr>
            <p:cNvSpPr/>
            <p:nvPr/>
          </p:nvSpPr>
          <p:spPr>
            <a:xfrm>
              <a:off x="8180763" y="2627428"/>
              <a:ext cx="845217" cy="833588"/>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1" name="Group 40">
              <a:extLst>
                <a:ext uri="{FF2B5EF4-FFF2-40B4-BE49-F238E27FC236}">
                  <a16:creationId xmlns:a16="http://schemas.microsoft.com/office/drawing/2014/main" id="{D5333C35-49DA-4EB2-8F6F-B7BDC0A777BC}"/>
                </a:ext>
              </a:extLst>
            </p:cNvPr>
            <p:cNvGrpSpPr/>
            <p:nvPr/>
          </p:nvGrpSpPr>
          <p:grpSpPr>
            <a:xfrm>
              <a:off x="8235225" y="2792093"/>
              <a:ext cx="765252" cy="511808"/>
              <a:chOff x="9104445" y="2360854"/>
              <a:chExt cx="1074747" cy="718803"/>
            </a:xfrm>
          </p:grpSpPr>
          <p:sp>
            <p:nvSpPr>
              <p:cNvPr id="42" name="Freeform: Shape 41">
                <a:extLst>
                  <a:ext uri="{FF2B5EF4-FFF2-40B4-BE49-F238E27FC236}">
                    <a16:creationId xmlns:a16="http://schemas.microsoft.com/office/drawing/2014/main" id="{0A418F31-C244-4487-A077-3FF1549B4EEA}"/>
                  </a:ext>
                </a:extLst>
              </p:cNvPr>
              <p:cNvSpPr/>
              <p:nvPr/>
            </p:nvSpPr>
            <p:spPr>
              <a:xfrm>
                <a:off x="9104445" y="2519574"/>
                <a:ext cx="592208" cy="330394"/>
              </a:xfrm>
              <a:custGeom>
                <a:avLst/>
                <a:gdLst>
                  <a:gd name="connsiteX0" fmla="*/ 592207 w 592208"/>
                  <a:gd name="connsiteY0" fmla="*/ 247904 h 330394"/>
                  <a:gd name="connsiteX1" fmla="*/ 510739 w 592208"/>
                  <a:gd name="connsiteY1" fmla="*/ 165418 h 330394"/>
                  <a:gd name="connsiteX2" fmla="*/ 496692 w 592208"/>
                  <a:gd name="connsiteY2" fmla="*/ 166543 h 330394"/>
                  <a:gd name="connsiteX3" fmla="*/ 496692 w 592208"/>
                  <a:gd name="connsiteY3" fmla="*/ 165414 h 330394"/>
                  <a:gd name="connsiteX4" fmla="*/ 392473 w 592208"/>
                  <a:gd name="connsiteY4" fmla="*/ 61235 h 330394"/>
                  <a:gd name="connsiteX5" fmla="*/ 360018 w 592208"/>
                  <a:gd name="connsiteY5" fmla="*/ 66425 h 330394"/>
                  <a:gd name="connsiteX6" fmla="*/ 189693 w 592208"/>
                  <a:gd name="connsiteY6" fmla="*/ 14939 h 330394"/>
                  <a:gd name="connsiteX7" fmla="*/ 123314 w 592208"/>
                  <a:gd name="connsiteY7" fmla="*/ 123561 h 330394"/>
                  <a:gd name="connsiteX8" fmla="*/ 1783 w 592208"/>
                  <a:gd name="connsiteY8" fmla="*/ 206898 h 330394"/>
                  <a:gd name="connsiteX9" fmla="*/ 85121 w 592208"/>
                  <a:gd name="connsiteY9" fmla="*/ 328428 h 330394"/>
                  <a:gd name="connsiteX10" fmla="*/ 97264 w 592208"/>
                  <a:gd name="connsiteY10" fmla="*/ 329961 h 330394"/>
                  <a:gd name="connsiteX11" fmla="*/ 97264 w 592208"/>
                  <a:gd name="connsiteY11" fmla="*/ 330395 h 330394"/>
                  <a:gd name="connsiteX12" fmla="*/ 514058 w 592208"/>
                  <a:gd name="connsiteY12" fmla="*/ 330395 h 330394"/>
                  <a:gd name="connsiteX13" fmla="*/ 592207 w 592208"/>
                  <a:gd name="connsiteY13" fmla="*/ 247904 h 3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208" h="330394">
                    <a:moveTo>
                      <a:pt x="592207" y="247904"/>
                    </a:moveTo>
                    <a:cubicBezTo>
                      <a:pt x="592488" y="202630"/>
                      <a:pt x="556014" y="165700"/>
                      <a:pt x="510739" y="165418"/>
                    </a:cubicBezTo>
                    <a:cubicBezTo>
                      <a:pt x="506033" y="165390"/>
                      <a:pt x="501334" y="165766"/>
                      <a:pt x="496692" y="166543"/>
                    </a:cubicBezTo>
                    <a:lnTo>
                      <a:pt x="496692" y="165414"/>
                    </a:lnTo>
                    <a:cubicBezTo>
                      <a:pt x="496680" y="107867"/>
                      <a:pt x="450020" y="61224"/>
                      <a:pt x="392473" y="61235"/>
                    </a:cubicBezTo>
                    <a:cubicBezTo>
                      <a:pt x="381448" y="61237"/>
                      <a:pt x="370493" y="62989"/>
                      <a:pt x="360018" y="66425"/>
                    </a:cubicBezTo>
                    <a:cubicBezTo>
                      <a:pt x="327201" y="5174"/>
                      <a:pt x="250945" y="-17877"/>
                      <a:pt x="189693" y="14939"/>
                    </a:cubicBezTo>
                    <a:cubicBezTo>
                      <a:pt x="149532" y="36456"/>
                      <a:pt x="124140" y="78005"/>
                      <a:pt x="123314" y="123561"/>
                    </a:cubicBezTo>
                    <a:cubicBezTo>
                      <a:pt x="66741" y="113014"/>
                      <a:pt x="12330" y="150325"/>
                      <a:pt x="1783" y="206898"/>
                    </a:cubicBezTo>
                    <a:cubicBezTo>
                      <a:pt x="-8763" y="263470"/>
                      <a:pt x="28548" y="317882"/>
                      <a:pt x="85121" y="328428"/>
                    </a:cubicBezTo>
                    <a:cubicBezTo>
                      <a:pt x="89135" y="329177"/>
                      <a:pt x="93190" y="329688"/>
                      <a:pt x="97264" y="329961"/>
                    </a:cubicBezTo>
                    <a:lnTo>
                      <a:pt x="97264" y="330395"/>
                    </a:lnTo>
                    <a:lnTo>
                      <a:pt x="514058" y="330395"/>
                    </a:lnTo>
                    <a:cubicBezTo>
                      <a:pt x="557933" y="328127"/>
                      <a:pt x="592312" y="291837"/>
                      <a:pt x="592207" y="247904"/>
                    </a:cubicBezTo>
                    <a:close/>
                  </a:path>
                </a:pathLst>
              </a:custGeom>
              <a:solidFill>
                <a:schemeClr val="tx2"/>
              </a:solidFill>
              <a:ln w="8632" cap="flat">
                <a:solidFill>
                  <a:schemeClr val="tx2"/>
                </a:solid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F148BF0-6EE1-4673-B665-02D488CD9146}"/>
                  </a:ext>
                </a:extLst>
              </p:cNvPr>
              <p:cNvSpPr/>
              <p:nvPr/>
            </p:nvSpPr>
            <p:spPr>
              <a:xfrm>
                <a:off x="9389363" y="2949409"/>
                <a:ext cx="86832" cy="130248"/>
              </a:xfrm>
              <a:custGeom>
                <a:avLst/>
                <a:gdLst>
                  <a:gd name="connsiteX0" fmla="*/ 86832 w 86832"/>
                  <a:gd name="connsiteY0" fmla="*/ 86832 h 130248"/>
                  <a:gd name="connsiteX1" fmla="*/ 43416 w 86832"/>
                  <a:gd name="connsiteY1" fmla="*/ 130248 h 130248"/>
                  <a:gd name="connsiteX2" fmla="*/ 0 w 86832"/>
                  <a:gd name="connsiteY2" fmla="*/ 86832 h 130248"/>
                  <a:gd name="connsiteX3" fmla="*/ 43416 w 86832"/>
                  <a:gd name="connsiteY3" fmla="*/ 0 h 130248"/>
                  <a:gd name="connsiteX4" fmla="*/ 86832 w 86832"/>
                  <a:gd name="connsiteY4" fmla="*/ 86832 h 13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2" h="130248">
                    <a:moveTo>
                      <a:pt x="86832" y="86832"/>
                    </a:moveTo>
                    <a:cubicBezTo>
                      <a:pt x="86832" y="110810"/>
                      <a:pt x="67394" y="130248"/>
                      <a:pt x="43416" y="130248"/>
                    </a:cubicBezTo>
                    <a:cubicBezTo>
                      <a:pt x="19438" y="130248"/>
                      <a:pt x="0" y="110810"/>
                      <a:pt x="0" y="86832"/>
                    </a:cubicBezTo>
                    <a:cubicBezTo>
                      <a:pt x="0" y="62866"/>
                      <a:pt x="43416" y="0"/>
                      <a:pt x="43416" y="0"/>
                    </a:cubicBezTo>
                    <a:cubicBezTo>
                      <a:pt x="43416" y="0"/>
                      <a:pt x="86832" y="62866"/>
                      <a:pt x="86832" y="86832"/>
                    </a:cubicBezTo>
                    <a:close/>
                  </a:path>
                </a:pathLst>
              </a:custGeom>
              <a:solidFill>
                <a:schemeClr val="tx2"/>
              </a:solidFill>
              <a:ln w="8632" cap="flat">
                <a:solidFill>
                  <a:schemeClr val="tx2"/>
                </a:solidFill>
                <a:prstDash val="solid"/>
                <a:miter/>
              </a:ln>
            </p:spPr>
            <p:txBody>
              <a:bodyPr rtlCol="0" anchor="ctr"/>
              <a:lstStyle/>
              <a:p>
                <a:endParaRPr lang="en-GB"/>
              </a:p>
            </p:txBody>
          </p:sp>
          <p:pic>
            <p:nvPicPr>
              <p:cNvPr id="44" name="Graphic 43" descr="Windy with solid fill">
                <a:extLst>
                  <a:ext uri="{FF2B5EF4-FFF2-40B4-BE49-F238E27FC236}">
                    <a16:creationId xmlns:a16="http://schemas.microsoft.com/office/drawing/2014/main" id="{FB65D114-8F12-4A82-9BAA-DEE3A01F888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614176" y="2360854"/>
                <a:ext cx="565016" cy="565016"/>
              </a:xfrm>
              <a:prstGeom prst="rect">
                <a:avLst/>
              </a:prstGeom>
            </p:spPr>
          </p:pic>
          <p:sp>
            <p:nvSpPr>
              <p:cNvPr id="45" name="Freeform: Shape 44">
                <a:extLst>
                  <a:ext uri="{FF2B5EF4-FFF2-40B4-BE49-F238E27FC236}">
                    <a16:creationId xmlns:a16="http://schemas.microsoft.com/office/drawing/2014/main" id="{CC15AA7F-1336-4BDA-8B14-B7BF644C80D8}"/>
                  </a:ext>
                </a:extLst>
              </p:cNvPr>
              <p:cNvSpPr/>
              <p:nvPr/>
            </p:nvSpPr>
            <p:spPr>
              <a:xfrm>
                <a:off x="9263470" y="2893089"/>
                <a:ext cx="86832" cy="130248"/>
              </a:xfrm>
              <a:custGeom>
                <a:avLst/>
                <a:gdLst>
                  <a:gd name="connsiteX0" fmla="*/ 86832 w 86832"/>
                  <a:gd name="connsiteY0" fmla="*/ 86832 h 130248"/>
                  <a:gd name="connsiteX1" fmla="*/ 43416 w 86832"/>
                  <a:gd name="connsiteY1" fmla="*/ 130248 h 130248"/>
                  <a:gd name="connsiteX2" fmla="*/ 0 w 86832"/>
                  <a:gd name="connsiteY2" fmla="*/ 86832 h 130248"/>
                  <a:gd name="connsiteX3" fmla="*/ 43416 w 86832"/>
                  <a:gd name="connsiteY3" fmla="*/ 0 h 130248"/>
                  <a:gd name="connsiteX4" fmla="*/ 86832 w 86832"/>
                  <a:gd name="connsiteY4" fmla="*/ 86832 h 130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2" h="130248">
                    <a:moveTo>
                      <a:pt x="86832" y="86832"/>
                    </a:moveTo>
                    <a:cubicBezTo>
                      <a:pt x="86832" y="110810"/>
                      <a:pt x="67394" y="130248"/>
                      <a:pt x="43416" y="130248"/>
                    </a:cubicBezTo>
                    <a:cubicBezTo>
                      <a:pt x="19438" y="130248"/>
                      <a:pt x="0" y="110810"/>
                      <a:pt x="0" y="86832"/>
                    </a:cubicBezTo>
                    <a:cubicBezTo>
                      <a:pt x="0" y="62866"/>
                      <a:pt x="43416" y="0"/>
                      <a:pt x="43416" y="0"/>
                    </a:cubicBezTo>
                    <a:cubicBezTo>
                      <a:pt x="43416" y="0"/>
                      <a:pt x="86832" y="62866"/>
                      <a:pt x="86832" y="86832"/>
                    </a:cubicBezTo>
                    <a:close/>
                  </a:path>
                </a:pathLst>
              </a:custGeom>
              <a:solidFill>
                <a:schemeClr val="tx2"/>
              </a:solidFill>
              <a:ln w="8632" cap="flat">
                <a:solidFill>
                  <a:schemeClr val="tx2"/>
                </a:solidFill>
                <a:prstDash val="solid"/>
                <a:miter/>
              </a:ln>
            </p:spPr>
            <p:txBody>
              <a:bodyPr rtlCol="0" anchor="ctr"/>
              <a:lstStyle/>
              <a:p>
                <a:endParaRPr lang="en-GB"/>
              </a:p>
            </p:txBody>
          </p:sp>
        </p:grpSp>
      </p:grpSp>
    </p:spTree>
    <p:extLst>
      <p:ext uri="{BB962C8B-B14F-4D97-AF65-F5344CB8AC3E}">
        <p14:creationId xmlns:p14="http://schemas.microsoft.com/office/powerpoint/2010/main" val="1251126934"/>
      </p:ext>
    </p:extLst>
  </p:cSld>
  <p:clrMapOvr>
    <a:masterClrMapping/>
  </p:clrMapOvr>
  <p:transition>
    <p:fade/>
  </p:transition>
</p:sld>
</file>

<file path=ppt/theme/theme1.xml><?xml version="1.0" encoding="utf-8"?>
<a:theme xmlns:a="http://schemas.openxmlformats.org/drawingml/2006/main" name="US NG_2018 PPT__EnergyLines Template 16x9">
  <a:themeElements>
    <a:clrScheme name="Custom 8">
      <a:dk1>
        <a:srgbClr val="55555A"/>
      </a:dk1>
      <a:lt1>
        <a:srgbClr val="FFFFFF"/>
      </a:lt1>
      <a:dk2>
        <a:srgbClr val="808083"/>
      </a:dk2>
      <a:lt2>
        <a:srgbClr val="AAAAAC"/>
      </a:lt2>
      <a:accent1>
        <a:srgbClr val="00148C"/>
      </a:accent1>
      <a:accent2>
        <a:srgbClr val="00BEB4"/>
      </a:accent2>
      <a:accent3>
        <a:srgbClr val="FA4616"/>
      </a:accent3>
      <a:accent4>
        <a:srgbClr val="500A78"/>
      </a:accent4>
      <a:accent5>
        <a:srgbClr val="C800A1"/>
      </a:accent5>
      <a:accent6>
        <a:srgbClr val="FFB45A"/>
      </a:accent6>
      <a:hlink>
        <a:srgbClr val="0563C1"/>
      </a:hlink>
      <a:folHlink>
        <a:srgbClr val="954F72"/>
      </a:folHlink>
    </a:clrScheme>
    <a:fontScheme name="NG Phot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34" tIns="45718" rIns="91434" bIns="45718" numCol="1" rtlCol="0" anchor="t" anchorCtr="0" compatLnSpc="1">
        <a:prstTxWarp prst="textNoShape">
          <a:avLst/>
        </a:prstTxWarp>
      </a:bodyPr>
      <a:lstStyle>
        <a:defPPr algn="l">
          <a:spcAft>
            <a:spcPts val="450"/>
          </a:spcAft>
          <a:defRPr sz="1800" dirty="0" err="1">
            <a:solidFill>
              <a:schemeClr val="bg1"/>
            </a:solidFill>
            <a:latin typeface="+mn-lt"/>
            <a:cs typeface="Arial"/>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smtClean="0">
            <a:ln>
              <a:noFill/>
            </a:ln>
            <a:solidFill>
              <a:srgbClr val="0079C1"/>
            </a:solidFill>
            <a:effectLst/>
            <a:latin typeface="Arial" charset="0"/>
            <a:ea typeface="ＭＳ Ｐゴシック" pitchFamily="48" charset="-128"/>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0" rIns="0" bIns="0" numCol="1" rtlCol="0" anchor="t" anchorCtr="0" compatLnSpc="1">
        <a:prstTxWarp prst="textNoShape">
          <a:avLst/>
        </a:prstTxWarp>
        <a:spAutoFit/>
      </a:bodyPr>
      <a:lstStyle>
        <a:defPPr algn="l">
          <a:spcAft>
            <a:spcPts val="600"/>
          </a:spcAft>
          <a:buClr>
            <a:schemeClr val="tx1"/>
          </a:buClr>
          <a:defRPr sz="1800" b="0" kern="0" dirty="0" err="1" smtClean="0">
            <a:solidFill>
              <a:schemeClr val="tx1"/>
            </a:solidFill>
            <a:latin typeface="+mn-lt"/>
            <a:ea typeface="+mn-ea"/>
          </a:defRPr>
        </a:defPPr>
      </a:lstStyle>
    </a:txDef>
  </a:objectDefaults>
  <a:extraClrSchemeLst>
    <a:extraClrScheme>
      <a:clrScheme name="NG Photo 1">
        <a:dk1>
          <a:srgbClr val="000000"/>
        </a:dk1>
        <a:lt1>
          <a:srgbClr val="FFFFFF"/>
        </a:lt1>
        <a:dk2>
          <a:srgbClr val="000000"/>
        </a:dk2>
        <a:lt2>
          <a:srgbClr val="808080"/>
        </a:lt2>
        <a:accent1>
          <a:srgbClr val="00AED9"/>
        </a:accent1>
        <a:accent2>
          <a:srgbClr val="52DA3F"/>
        </a:accent2>
        <a:accent3>
          <a:srgbClr val="FFFFFF"/>
        </a:accent3>
        <a:accent4>
          <a:srgbClr val="000000"/>
        </a:accent4>
        <a:accent5>
          <a:srgbClr val="AAD3E9"/>
        </a:accent5>
        <a:accent6>
          <a:srgbClr val="49C538"/>
        </a:accent6>
        <a:hlink>
          <a:srgbClr val="FF7800"/>
        </a:hlink>
        <a:folHlink>
          <a:srgbClr val="00B090"/>
        </a:folHlink>
      </a:clrScheme>
      <a:clrMap bg1="lt1" tx1="dk1" bg2="lt2" tx2="dk2" accent1="accent1" accent2="accent2" accent3="accent3" accent4="accent4" accent5="accent5" accent6="accent6" hlink="hlink" folHlink="folHlink"/>
    </a:extraClrScheme>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extLst>
    <a:ext uri="{05A4C25C-085E-4340-85A3-A5531E510DB2}">
      <thm15:themeFamily xmlns:thm15="http://schemas.microsoft.com/office/thememl/2012/main" name="PPT EnergyLines 16x9.potx  -  Read-Only" id="{C89F08D4-6368-4B1E-931C-4011EF18BEAB}" vid="{64AF787E-E41F-47BD-BB96-49973AC7966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Core Blue">
      <a:srgbClr val="00148C"/>
    </a:custClr>
    <a:custClr name="Light Blue">
      <a:srgbClr val="00AFF0"/>
    </a:custClr>
    <a:custClr name="Green">
      <a:srgbClr val="3CE12D"/>
    </a:custClr>
    <a:custClr name="Red">
      <a:srgbClr val="F53C32"/>
    </a:custClr>
    <a:custClr name="Yellow">
      <a:srgbClr val="FADC00"/>
    </a:custClr>
    <a:custClr name="Dark grey">
      <a:srgbClr val="55555A"/>
    </a:custClr>
    <a:custClr name="Blue">
      <a:srgbClr val="009DDC"/>
    </a:custClr>
    <a:custClr name="Teal">
      <a:srgbClr val="00BEB4"/>
    </a:custClr>
    <a:custClr name="Purple">
      <a:srgbClr val="500A78"/>
    </a:custClr>
    <a:custClr name="Magenta">
      <a:srgbClr val="C800A1"/>
    </a:custClr>
    <a:custClr name="Lilac">
      <a:srgbClr val="AF96DC"/>
    </a:custClr>
    <a:custClr name="Orange">
      <a:srgbClr val="FA4616"/>
    </a:custClr>
    <a:custClr name="Mid Blue">
      <a:srgbClr val="0073CD"/>
    </a:custClr>
    <a:custClr name="Soft orange">
      <a:srgbClr val="FFB45A"/>
    </a:custClr>
    <a:custClr name="Mid green">
      <a:srgbClr val="78A22F"/>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SharedWithUsers xmlns="ed1d18f0-803e-461c-92e9-192d24d27c20">
      <UserInfo>
        <DisplayName>Hanson1, Emma</DisplayName>
        <AccountId>316</AccountId>
        <AccountType/>
      </UserInfo>
      <UserInfo>
        <DisplayName>Watson, Mike</DisplayName>
        <AccountId>140</AccountId>
        <AccountType/>
      </UserInfo>
      <UserInfo>
        <DisplayName>Santangelo, Amanda E.</DisplayName>
        <AccountId>1112</AccountId>
        <AccountType/>
      </UserInfo>
      <UserInfo>
        <DisplayName>Taddeo, Anthony P.</DisplayName>
        <AccountId>1114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821EBB3C44FE478E58C4B2BBFE3340" ma:contentTypeVersion="14" ma:contentTypeDescription="Create a new document." ma:contentTypeScope="" ma:versionID="0baedebd7e9bdd8cd466b20b9be0f4dd">
  <xsd:schema xmlns:xsd="http://www.w3.org/2001/XMLSchema" xmlns:xs="http://www.w3.org/2001/XMLSchema" xmlns:p="http://schemas.microsoft.com/office/2006/metadata/properties" xmlns:ns3="11da920c-1f86-41f3-8c51-dcaf93e36b7a" xmlns:ns4="ed1d18f0-803e-461c-92e9-192d24d27c20" targetNamespace="http://schemas.microsoft.com/office/2006/metadata/properties" ma:root="true" ma:fieldsID="e1c8bba3bdb6e1d570be120af3864673" ns3:_="" ns4:_="">
    <xsd:import namespace="11da920c-1f86-41f3-8c51-dcaf93e36b7a"/>
    <xsd:import namespace="ed1d18f0-803e-461c-92e9-192d24d27c2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da920c-1f86-41f3-8c51-dcaf93e36b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1d18f0-803e-461c-92e9-192d24d27c2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1989E3-E6A5-48A2-8585-F2FA39FD2E56}">
  <ds:schemaRefs>
    <ds:schemaRef ds:uri="http://schemas.microsoft.com/sharepoint/v3/contenttype/forms"/>
  </ds:schemaRefs>
</ds:datastoreItem>
</file>

<file path=customXml/itemProps2.xml><?xml version="1.0" encoding="utf-8"?>
<ds:datastoreItem xmlns:ds="http://schemas.openxmlformats.org/officeDocument/2006/customXml" ds:itemID="{6E04DA17-4FAB-418C-88AF-EBB5C20EE5F3}">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ed1d18f0-803e-461c-92e9-192d24d27c20"/>
    <ds:schemaRef ds:uri="http://purl.org/dc/elements/1.1/"/>
    <ds:schemaRef ds:uri="11da920c-1f86-41f3-8c51-dcaf93e36b7a"/>
    <ds:schemaRef ds:uri="http://www.w3.org/XML/1998/namespace"/>
    <ds:schemaRef ds:uri="http://purl.org/dc/dcmitype/"/>
  </ds:schemaRefs>
</ds:datastoreItem>
</file>

<file path=customXml/itemProps3.xml><?xml version="1.0" encoding="utf-8"?>
<ds:datastoreItem xmlns:ds="http://schemas.openxmlformats.org/officeDocument/2006/customXml" ds:itemID="{822C077E-641B-4DAF-AEB4-D428A1B685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da920c-1f86-41f3-8c51-dcaf93e36b7a"/>
    <ds:schemaRef ds:uri="ed1d18f0-803e-461c-92e9-192d24d27c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479</TotalTime>
  <Words>4825</Words>
  <Application>Microsoft Office PowerPoint</Application>
  <PresentationFormat>On-screen Show (16:9)</PresentationFormat>
  <Paragraphs>510</Paragraphs>
  <Slides>29</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Arial Narrow</vt:lpstr>
      <vt:lpstr>Calibri</vt:lpstr>
      <vt:lpstr>Lucida Grande</vt:lpstr>
      <vt:lpstr>Times</vt:lpstr>
      <vt:lpstr>Times New Roman</vt:lpstr>
      <vt:lpstr>Wingdings</vt:lpstr>
      <vt:lpstr>US NG_2018 PPT__EnergyLines Template 16x9</vt:lpstr>
      <vt:lpstr>Understanding our climate change risk</vt:lpstr>
      <vt:lpstr>Contents page</vt:lpstr>
      <vt:lpstr>PowerPoint Presentation</vt:lpstr>
      <vt:lpstr>Introduction </vt:lpstr>
      <vt:lpstr>Key features</vt:lpstr>
      <vt:lpstr>PowerPoint Presentation</vt:lpstr>
      <vt:lpstr>Analytical framework </vt:lpstr>
      <vt:lpstr>Asset exposure</vt:lpstr>
      <vt:lpstr>Climate hazards </vt:lpstr>
      <vt:lpstr>Climate hazard assessment</vt:lpstr>
      <vt:lpstr>Climate scenario assessment </vt:lpstr>
      <vt:lpstr>Vulnerability assessment </vt:lpstr>
      <vt:lpstr>Climate risk assessment </vt:lpstr>
      <vt:lpstr>PowerPoint Presentation</vt:lpstr>
      <vt:lpstr>Key Findings</vt:lpstr>
      <vt:lpstr>Coastal Flooding – Hazard Assessment</vt:lpstr>
      <vt:lpstr>Coastal Flooding – Risk Assessment</vt:lpstr>
      <vt:lpstr>High Temperatures – Hazard Assessment</vt:lpstr>
      <vt:lpstr>Highlighted priorities – UK </vt:lpstr>
      <vt:lpstr>Responding to climate risks</vt:lpstr>
      <vt:lpstr>PowerPoint Presentation</vt:lpstr>
      <vt:lpstr>Interactive Visualisation – PowerBI</vt:lpstr>
      <vt:lpstr>Limitations in the assessment</vt:lpstr>
      <vt:lpstr>GeoPackage Data</vt:lpstr>
      <vt:lpstr>PowerPoint Presentation</vt:lpstr>
      <vt:lpstr>FY22 – 3 key focus areas</vt:lpstr>
      <vt:lpstr>PowerPoint Presentation</vt:lpstr>
      <vt:lpstr>PowerPoint Presentation</vt:lpstr>
      <vt:lpstr>PowerPoint Presentation</vt:lpstr>
    </vt:vector>
  </TitlesOfParts>
  <Company>National Grid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National Grid</dc:creator>
  <cp:lastModifiedBy>Glew, Christine</cp:lastModifiedBy>
  <cp:revision>7</cp:revision>
  <cp:lastPrinted>2018-08-10T07:16:05Z</cp:lastPrinted>
  <dcterms:created xsi:type="dcterms:W3CDTF">2018-09-18T16:32:24Z</dcterms:created>
  <dcterms:modified xsi:type="dcterms:W3CDTF">2022-09-28T18:06:45Z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0x01010016821EBB3C44FE478E58C4B2BBFE3340</vt:lpwstr>
  </property>
  <property fmtid="{D5CDD505-2E9C-101B-9397-08002B2CF9AE}" pid="4" name="Order">
    <vt:r8>1775500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MSIP_Label_82fa3fd3-029b-403d-91b4-1dc930cb0e60_Enabled">
    <vt:lpwstr>true</vt:lpwstr>
  </property>
  <property fmtid="{D5CDD505-2E9C-101B-9397-08002B2CF9AE}" pid="10" name="MSIP_Label_82fa3fd3-029b-403d-91b4-1dc930cb0e60_SetDate">
    <vt:lpwstr>2021-10-11T13:20:06Z</vt:lpwstr>
  </property>
  <property fmtid="{D5CDD505-2E9C-101B-9397-08002B2CF9AE}" pid="11" name="MSIP_Label_82fa3fd3-029b-403d-91b4-1dc930cb0e60_Method">
    <vt:lpwstr>Standard</vt:lpwstr>
  </property>
  <property fmtid="{D5CDD505-2E9C-101B-9397-08002B2CF9AE}" pid="12" name="MSIP_Label_82fa3fd3-029b-403d-91b4-1dc930cb0e60_Name">
    <vt:lpwstr>82fa3fd3-029b-403d-91b4-1dc930cb0e60</vt:lpwstr>
  </property>
  <property fmtid="{D5CDD505-2E9C-101B-9397-08002B2CF9AE}" pid="13" name="MSIP_Label_82fa3fd3-029b-403d-91b4-1dc930cb0e60_SiteId">
    <vt:lpwstr>4ae48b41-0137-4599-8661-fc641fe77bea</vt:lpwstr>
  </property>
  <property fmtid="{D5CDD505-2E9C-101B-9397-08002B2CF9AE}" pid="14" name="MSIP_Label_82fa3fd3-029b-403d-91b4-1dc930cb0e60_ActionId">
    <vt:lpwstr>c02f7973-c826-4b17-be8b-5bee4b32bd28</vt:lpwstr>
  </property>
  <property fmtid="{D5CDD505-2E9C-101B-9397-08002B2CF9AE}" pid="15" name="MSIP_Label_82fa3fd3-029b-403d-91b4-1dc930cb0e60_ContentBits">
    <vt:lpwstr>0</vt:lpwstr>
  </property>
</Properties>
</file>